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sldIdLst>
    <p:sldId id="418" r:id="rId3"/>
    <p:sldId id="422" r:id="rId4"/>
    <p:sldId id="436" r:id="rId5"/>
    <p:sldId id="438" r:id="rId6"/>
    <p:sldId id="439" r:id="rId7"/>
    <p:sldId id="440" r:id="rId8"/>
    <p:sldId id="441" r:id="rId9"/>
    <p:sldId id="442" r:id="rId10"/>
    <p:sldId id="443" r:id="rId11"/>
    <p:sldId id="444" r:id="rId12"/>
    <p:sldId id="445" r:id="rId13"/>
    <p:sldId id="454" r:id="rId14"/>
    <p:sldId id="455" r:id="rId15"/>
    <p:sldId id="456" r:id="rId16"/>
    <p:sldId id="457" r:id="rId17"/>
    <p:sldId id="458" r:id="rId18"/>
    <p:sldId id="459" r:id="rId19"/>
    <p:sldId id="460" r:id="rId20"/>
    <p:sldId id="461" r:id="rId21"/>
    <p:sldId id="462" r:id="rId22"/>
    <p:sldId id="463" r:id="rId23"/>
    <p:sldId id="464" r:id="rId24"/>
    <p:sldId id="465" r:id="rId25"/>
    <p:sldId id="466" r:id="rId26"/>
    <p:sldId id="467" r:id="rId27"/>
    <p:sldId id="447" r:id="rId28"/>
    <p:sldId id="448" r:id="rId29"/>
    <p:sldId id="449" r:id="rId30"/>
    <p:sldId id="450" r:id="rId31"/>
    <p:sldId id="451" r:id="rId32"/>
    <p:sldId id="452" r:id="rId33"/>
    <p:sldId id="453" r:id="rId34"/>
    <p:sldId id="414"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C418D"/>
    <a:srgbClr val="381D3F"/>
    <a:srgbClr val="A66BB9"/>
    <a:srgbClr val="B88F4D"/>
    <a:srgbClr val="3E2146"/>
    <a:srgbClr val="8C4BA0"/>
    <a:srgbClr val="552E62"/>
    <a:srgbClr val="552D64"/>
    <a:srgbClr val="FFFFFF"/>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63" autoAdjust="0"/>
    <p:restoredTop sz="94660"/>
  </p:normalViewPr>
  <p:slideViewPr>
    <p:cSldViewPr snapToGrid="0">
      <p:cViewPr varScale="1">
        <p:scale>
          <a:sx n="105" d="100"/>
          <a:sy n="105" d="100"/>
        </p:scale>
        <p:origin x="848" y="200"/>
      </p:cViewPr>
      <p:guideLst/>
    </p:cSldViewPr>
  </p:slid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notesMaster" Target="notesMasters/notesMaster1.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5" Type="http://schemas.openxmlformats.org/officeDocument/2006/relationships/image" Target="../media/image1.jpeg"/><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tags" Target="../tags/tag44.xml"/><Relationship Id="rId4" Type="http://schemas.openxmlformats.org/officeDocument/2006/relationships/tags" Target="../tags/tag43.xml"/><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5" Type="http://schemas.openxmlformats.org/officeDocument/2006/relationships/image" Target="../media/image2.jpeg"/><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5" Type="http://schemas.openxmlformats.org/officeDocument/2006/relationships/tags" Target="../tags/tag29.xml"/><Relationship Id="rId4" Type="http://schemas.openxmlformats.org/officeDocument/2006/relationships/tags" Target="../tags/tag28.xml"/><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7" Type="http://schemas.openxmlformats.org/officeDocument/2006/relationships/tags" Target="../tags/tag35.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3"/>
            </p:custDataLst>
          </p:nvPr>
        </p:nvSpPr>
        <p:spPr/>
        <p:txBody>
          <a:bodyPr/>
          <a:lstStyle/>
          <a:p>
            <a:endParaRPr lang="zh-CN" altLang="en-US" dirty="0"/>
          </a:p>
        </p:txBody>
      </p:sp>
      <p:sp>
        <p:nvSpPr>
          <p:cNvPr id="18" name="灯片编号占位符 17"/>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dirty="0"/>
          </a:p>
        </p:txBody>
      </p:sp>
      <p:pic>
        <p:nvPicPr>
          <p:cNvPr id="5" name="图片 4" descr="ppt_画板 1 副本 2"/>
          <p:cNvPicPr>
            <a:picLocks noChangeAspect="1"/>
          </p:cNvPicPr>
          <p:nvPr userDrawn="1"/>
        </p:nvPicPr>
        <p:blipFill>
          <a:blip r:embed="rId5"/>
          <a:stretch>
            <a:fillRect/>
          </a:stretch>
        </p:blipFill>
        <p:spPr>
          <a:xfrm>
            <a:off x="-635" y="-1905"/>
            <a:ext cx="12192635" cy="685990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pic>
        <p:nvPicPr>
          <p:cNvPr id="5" name="图片 4" descr="ppt_画板 1 副本"/>
          <p:cNvPicPr>
            <a:picLocks noChangeAspect="1"/>
          </p:cNvPicPr>
          <p:nvPr userDrawn="1"/>
        </p:nvPicPr>
        <p:blipFill>
          <a:blip r:embed="rId5"/>
          <a:stretch>
            <a:fillRect/>
          </a:stretch>
        </p:blipFill>
        <p:spPr>
          <a:xfrm>
            <a:off x="0" y="0"/>
            <a:ext cx="12202160" cy="685863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solidFill>
        <a:effectLst/>
      </p:bgPr>
    </p:bg>
    <p:spTree>
      <p:nvGrpSpPr>
        <p:cNvPr id="1" name=""/>
        <p:cNvGrpSpPr/>
        <p:nvPr/>
      </p:nvGrpSpPr>
      <p:grpSpPr>
        <a:xfrm>
          <a:off x="0" y="0"/>
          <a:ext cx="0" cy="0"/>
          <a:chOff x="0" y="0"/>
          <a:chExt cx="0" cy="0"/>
        </a:xfrm>
      </p:grpSpPr>
      <p:pic>
        <p:nvPicPr>
          <p:cNvPr id="16" name="图片 15" descr="logo-04"/>
          <p:cNvPicPr>
            <a:picLocks noChangeAspect="1"/>
          </p:cNvPicPr>
          <p:nvPr userDrawn="1"/>
        </p:nvPicPr>
        <p:blipFill rotWithShape="1">
          <a:blip r:embed="rId2"/>
          <a:srcRect r="39086"/>
          <a:stretch>
            <a:fillRect/>
          </a:stretch>
        </p:blipFill>
        <p:spPr>
          <a:xfrm>
            <a:off x="-268605" y="-560070"/>
            <a:ext cx="2005965" cy="2175510"/>
          </a:xfrm>
          <a:prstGeom prst="rect">
            <a:avLst/>
          </a:prstGeom>
        </p:spPr>
      </p:pic>
      <p:sp>
        <p:nvSpPr>
          <p:cNvPr id="10" name="矩形 9"/>
          <p:cNvSpPr/>
          <p:nvPr userDrawn="1"/>
        </p:nvSpPr>
        <p:spPr>
          <a:xfrm>
            <a:off x="3883006" y="328323"/>
            <a:ext cx="5022850" cy="398780"/>
          </a:xfrm>
          <a:prstGeom prst="rect">
            <a:avLst/>
          </a:prstGeom>
        </p:spPr>
        <p:txBody>
          <a:bodyPr wrap="none">
            <a:spAutoFit/>
          </a:bodyPr>
          <a:lstStyle/>
          <a:p>
            <a:pPr algn="ctr"/>
            <a:r>
              <a:rPr lang="zh-CN" altLang="en-US" sz="2000" b="1" dirty="0">
                <a:solidFill>
                  <a:srgbClr val="B88F4D"/>
                </a:solidFill>
                <a:latin typeface="微软雅黑" panose="020B0503020204020204" pitchFamily="34" charset="-122"/>
                <a:ea typeface="微软雅黑" panose="020B0503020204020204" pitchFamily="34" charset="-122"/>
                <a:sym typeface="+mn-ea"/>
              </a:rPr>
              <a:t>课程设计</a:t>
            </a:r>
            <a:r>
              <a:rPr lang="en-US" altLang="zh-CN" sz="2000" b="1" dirty="0">
                <a:solidFill>
                  <a:srgbClr val="B88F4D"/>
                </a:solidFill>
                <a:latin typeface="微软雅黑" panose="020B0503020204020204" pitchFamily="34" charset="-122"/>
                <a:ea typeface="微软雅黑" panose="020B0503020204020204" pitchFamily="34" charset="-122"/>
                <a:sym typeface="+mn-ea"/>
              </a:rPr>
              <a:t>1-</a:t>
            </a:r>
            <a:r>
              <a:rPr lang="zh-CN" altLang="en-US" sz="2000" b="1" dirty="0">
                <a:solidFill>
                  <a:srgbClr val="B88F4D"/>
                </a:solidFill>
                <a:latin typeface="微软雅黑" panose="020B0503020204020204" pitchFamily="34" charset="-122"/>
                <a:ea typeface="微软雅黑" panose="020B0503020204020204" pitchFamily="34" charset="-122"/>
                <a:sym typeface="+mn-ea"/>
              </a:rPr>
              <a:t>个性化图书兴趣分析与推荐系统</a:t>
            </a:r>
            <a:endParaRPr lang="zh-CN" altLang="en-US" sz="2000" dirty="0">
              <a:solidFill>
                <a:srgbClr val="BD934E"/>
              </a:solidFill>
            </a:endParaRPr>
          </a:p>
        </p:txBody>
      </p:sp>
      <p:pic>
        <p:nvPicPr>
          <p:cNvPr id="11" name="图片 10" descr="G:\2021\校庆\PPT\logo-08.pnglogo-08"/>
          <p:cNvPicPr>
            <a:picLocks noChangeAspect="1"/>
          </p:cNvPicPr>
          <p:nvPr userDrawn="1"/>
        </p:nvPicPr>
        <p:blipFill>
          <a:blip r:embed="rId3"/>
          <a:srcRect/>
          <a:stretch>
            <a:fillRect/>
          </a:stretch>
        </p:blipFill>
        <p:spPr>
          <a:xfrm rot="17197349" flipH="1">
            <a:off x="3226743" y="285167"/>
            <a:ext cx="525802" cy="484314"/>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pic>
        <p:nvPicPr>
          <p:cNvPr id="20" name="图片 19" descr="logo-04"/>
          <p:cNvPicPr>
            <a:picLocks noChangeAspect="1"/>
          </p:cNvPicPr>
          <p:nvPr userDrawn="1"/>
        </p:nvPicPr>
        <p:blipFill rotWithShape="1">
          <a:blip r:embed="rId2"/>
          <a:srcRect r="39086"/>
          <a:stretch>
            <a:fillRect/>
          </a:stretch>
        </p:blipFill>
        <p:spPr>
          <a:xfrm>
            <a:off x="-268605" y="-464820"/>
            <a:ext cx="2005965" cy="2175510"/>
          </a:xfrm>
          <a:prstGeom prst="rect">
            <a:avLst/>
          </a:prstGeom>
        </p:spPr>
      </p:pic>
      <p:grpSp>
        <p:nvGrpSpPr>
          <p:cNvPr id="327" name="组合 326"/>
          <p:cNvGrpSpPr/>
          <p:nvPr userDrawn="1"/>
        </p:nvGrpSpPr>
        <p:grpSpPr>
          <a:xfrm>
            <a:off x="-6350" y="5576887"/>
            <a:ext cx="12192000" cy="1281113"/>
            <a:chOff x="-6350" y="3575050"/>
            <a:chExt cx="12192000" cy="1281113"/>
          </a:xfrm>
          <a:gradFill>
            <a:gsLst>
              <a:gs pos="0">
                <a:srgbClr val="A66BB9">
                  <a:alpha val="0"/>
                </a:srgbClr>
              </a:gs>
              <a:gs pos="100000">
                <a:srgbClr val="A66BB9">
                  <a:alpha val="50000"/>
                </a:srgbClr>
              </a:gs>
            </a:gsLst>
            <a:lin ang="5400000" scaled="0"/>
          </a:gradFill>
        </p:grpSpPr>
        <p:grpSp>
          <p:nvGrpSpPr>
            <p:cNvPr id="6" name="Group 205"/>
            <p:cNvGrpSpPr/>
            <p:nvPr userDrawn="1"/>
          </p:nvGrpSpPr>
          <p:grpSpPr bwMode="auto">
            <a:xfrm>
              <a:off x="4810125" y="4400550"/>
              <a:ext cx="4105275" cy="433388"/>
              <a:chOff x="3030" y="2772"/>
              <a:chExt cx="2586" cy="273"/>
            </a:xfrm>
            <a:grpFill/>
          </p:grpSpPr>
          <p:sp>
            <p:nvSpPr>
              <p:cNvPr id="127" name="Line 5"/>
              <p:cNvSpPr>
                <a:spLocks noChangeShapeType="1"/>
              </p:cNvSpPr>
              <p:nvPr userDrawn="1"/>
            </p:nvSpPr>
            <p:spPr bwMode="auto">
              <a:xfrm>
                <a:off x="5616" y="2860"/>
                <a:ext cx="0" cy="0"/>
              </a:xfrm>
              <a:prstGeom prst="line">
                <a:avLst/>
              </a:prstGeom>
              <a:grpFill/>
              <a:ln w="12700" cap="rnd">
                <a:solidFill>
                  <a:srgbClr val="BF9C50"/>
                </a:solidFill>
                <a:prstDash val="solid"/>
                <a:round/>
              </a:ln>
            </p:spPr>
            <p:txBody>
              <a:bodyPr vert="horz" wrap="square" lIns="91440" tIns="45720" rIns="91440" bIns="45720" numCol="1" anchor="t" anchorCtr="0" compatLnSpc="1"/>
              <a:lstStyle/>
              <a:p>
                <a:endParaRPr lang="zh-CN" altLang="en-US"/>
              </a:p>
            </p:txBody>
          </p:sp>
          <p:sp>
            <p:nvSpPr>
              <p:cNvPr id="128" name="Freeform 6"/>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7"/>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8"/>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9"/>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10"/>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11"/>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12"/>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13"/>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14"/>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15"/>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16"/>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17"/>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18"/>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19"/>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20"/>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21"/>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22"/>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23"/>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24"/>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25"/>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26"/>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27"/>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28"/>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29"/>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30"/>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31"/>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 name="Freeform 32"/>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 name="Freeform 33"/>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Freeform 34"/>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35"/>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36"/>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37"/>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 name="Freeform 38"/>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 name="Freeform 39"/>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 name="Freeform 40"/>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 name="Freeform 41"/>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4" name="Freeform 42"/>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5" name="Freeform 43"/>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6" name="Freeform 44"/>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45"/>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46"/>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47"/>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Freeform 48"/>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1" name="Freeform 49"/>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2" name="Freeform 50"/>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51"/>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52"/>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53"/>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6" name="Freeform 54"/>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 name="Freeform 55"/>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8" name="Freeform 56"/>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9" name="Freeform 57"/>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0" name="Freeform 58"/>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1" name="Freeform 59"/>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 name="Freeform 60"/>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 name="Freeform 61"/>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 name="Freeform 62"/>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 name="Freeform 63"/>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 name="Freeform 64"/>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 name="Freeform 65"/>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 name="Freeform 66"/>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 name="Freeform 67"/>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 name="Freeform 68"/>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 name="Freeform 69"/>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 name="Freeform 70"/>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 name="Freeform 71"/>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 name="Freeform 72"/>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 name="Freeform 73"/>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 name="Freeform 74"/>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 name="Freeform 75"/>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 name="Freeform 76"/>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9" name="Freeform 77"/>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0" name="Freeform 78"/>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1" name="Freeform 79"/>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2" name="Freeform 80"/>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3" name="Freeform 81"/>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 name="Freeform 82"/>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 name="Freeform 83"/>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 name="Freeform 84"/>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 name="Freeform 85"/>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8" name="Freeform 86"/>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9" name="Freeform 87"/>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0" name="Freeform 88"/>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1" name="Freeform 89"/>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2" name="Freeform 90"/>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3" name="Freeform 91"/>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4" name="Freeform 92"/>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5" name="Freeform 93"/>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6" name="Freeform 94"/>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7" name="Freeform 95"/>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8" name="Freeform 96"/>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9" name="Freeform 97"/>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0" name="Freeform 98"/>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 name="Freeform 99"/>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 name="Freeform 100"/>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3" name="Freeform 101"/>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4" name="Freeform 102"/>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5" name="Freeform 103"/>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6" name="Freeform 104"/>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7" name="Freeform 105"/>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8" name="Freeform 106"/>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9" name="Freeform 107"/>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0" name="Freeform 108"/>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1" name="Freeform 109"/>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2" name="Freeform 110"/>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3" name="Freeform 111"/>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12"/>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13"/>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6" name="Freeform 114"/>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7" name="Freeform 115"/>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116"/>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9" name="Freeform 117"/>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0" name="Freeform 118"/>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119"/>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120"/>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121"/>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122"/>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5" name="Freeform 123"/>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6" name="Freeform 124"/>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7" name="Freeform 125"/>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8" name="Freeform 126"/>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9" name="Freeform 127"/>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128"/>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129"/>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130"/>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3" name="Freeform 131"/>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132"/>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133"/>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134"/>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135"/>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 name="Freeform 136"/>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9" name="Freeform 137"/>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138"/>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139"/>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140"/>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3" name="Freeform 141"/>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142"/>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5" name="Freeform 143"/>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144"/>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7" name="Freeform 145"/>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8" name="Freeform 146"/>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147"/>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148"/>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149"/>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2" name="Freeform 150"/>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3" name="Freeform 151"/>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4" name="Freeform 152"/>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5" name="Freeform 153"/>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6" name="Freeform 154"/>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7" name="Freeform 155"/>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8" name="Freeform 156"/>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9" name="Freeform 157"/>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0" name="Freeform 158"/>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1" name="Freeform 159"/>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2" name="Freeform 160"/>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3" name="Freeform 161"/>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4" name="Freeform 162"/>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5" name="Freeform 163"/>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6" name="Freeform 164"/>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7" name="Freeform 165"/>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8" name="Freeform 166"/>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9" name="Freeform 167"/>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0" name="Freeform 168"/>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1" name="Freeform 169"/>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2" name="Freeform 170"/>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3" name="Freeform 171"/>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4" name="Freeform 172"/>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5" name="Freeform 173"/>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6" name="Freeform 174"/>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7" name="Freeform 175"/>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8" name="Freeform 176"/>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9" name="Freeform 177"/>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0" name="Freeform 178"/>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1" name="Freeform 179"/>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2" name="Freeform 180"/>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3" name="Freeform 181"/>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4" name="Freeform 182"/>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5" name="Freeform 183"/>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6" name="Freeform 184"/>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7" name="Freeform 185"/>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8" name="Freeform 186"/>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9" name="Freeform 187"/>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0" name="Freeform 188"/>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1" name="Freeform 189"/>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2" name="Freeform 190"/>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3" name="Freeform 191"/>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4" name="Freeform 192"/>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5" name="Freeform 193"/>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6" name="Freeform 194"/>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7" name="Freeform 195"/>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8" name="Freeform 196"/>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9" name="Freeform 197"/>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0" name="Freeform 198"/>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1" name="Freeform 199"/>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2" name="Freeform 200"/>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3" name="Freeform 201"/>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4" name="Freeform 202"/>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5" name="Freeform 203"/>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6" name="Freeform 204"/>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7" name="Freeform 206"/>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07"/>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08"/>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09"/>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10"/>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11"/>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212"/>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13"/>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214"/>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215"/>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216"/>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217"/>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218"/>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219"/>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220"/>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21"/>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222"/>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223"/>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224"/>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225"/>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226"/>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227"/>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228"/>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229"/>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230"/>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231"/>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232"/>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233"/>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234"/>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235"/>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36"/>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37"/>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238"/>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239"/>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40"/>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41"/>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42"/>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243"/>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244"/>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245"/>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246"/>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247"/>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248"/>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249"/>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250"/>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251"/>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252"/>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253"/>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254"/>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255"/>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256"/>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257"/>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258"/>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259"/>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260"/>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261"/>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262"/>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263"/>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264"/>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265"/>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266"/>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267"/>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268"/>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269"/>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270"/>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271"/>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272"/>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273"/>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74"/>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275"/>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276"/>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277"/>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78"/>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279"/>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280"/>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281"/>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282"/>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283"/>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284"/>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285"/>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286"/>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287"/>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288"/>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289"/>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290"/>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291"/>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292"/>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293"/>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294"/>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295"/>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296"/>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297"/>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298"/>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299"/>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300"/>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301"/>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302"/>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303"/>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304"/>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305"/>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28" name="矩形 327"/>
          <p:cNvSpPr/>
          <p:nvPr userDrawn="1"/>
        </p:nvSpPr>
        <p:spPr>
          <a:xfrm>
            <a:off x="4977746" y="450243"/>
            <a:ext cx="2236510" cy="400110"/>
          </a:xfrm>
          <a:prstGeom prst="rect">
            <a:avLst/>
          </a:prstGeom>
        </p:spPr>
        <p:txBody>
          <a:bodyPr wrap="none">
            <a:spAutoFit/>
          </a:bodyPr>
          <a:lstStyle/>
          <a:p>
            <a:pPr lvl="0"/>
            <a:r>
              <a:rPr lang="zh-CN" altLang="en-US" sz="2000" dirty="0">
                <a:solidFill>
                  <a:srgbClr val="BD934E"/>
                </a:solidFill>
              </a:rPr>
              <a:t>请在这里添加标题</a:t>
            </a:r>
            <a:endParaRPr lang="zh-CN" altLang="en-US" sz="2000" dirty="0">
              <a:solidFill>
                <a:srgbClr val="BD934E"/>
              </a:solidFill>
            </a:endParaRPr>
          </a:p>
        </p:txBody>
      </p:sp>
      <p:pic>
        <p:nvPicPr>
          <p:cNvPr id="329" name="图片 328" descr="G:\2021\校庆\PPT\logo-08.pnglogo-08"/>
          <p:cNvPicPr>
            <a:picLocks noChangeAspect="1"/>
          </p:cNvPicPr>
          <p:nvPr userDrawn="1"/>
        </p:nvPicPr>
        <p:blipFill>
          <a:blip r:embed="rId3"/>
          <a:srcRect/>
          <a:stretch>
            <a:fillRect/>
          </a:stretch>
        </p:blipFill>
        <p:spPr>
          <a:xfrm rot="17197349" flipH="1">
            <a:off x="4494838" y="468682"/>
            <a:ext cx="525802" cy="48431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tags" Target="../tags/tag55.xml"/><Relationship Id="rId17" Type="http://schemas.openxmlformats.org/officeDocument/2006/relationships/tags" Target="../tags/tag54.xml"/><Relationship Id="rId16" Type="http://schemas.openxmlformats.org/officeDocument/2006/relationships/tags" Target="../tags/tag53.xml"/><Relationship Id="rId15" Type="http://schemas.openxmlformats.org/officeDocument/2006/relationships/tags" Target="../tags/tag52.xml"/><Relationship Id="rId14" Type="http://schemas.openxmlformats.org/officeDocument/2006/relationships/tags" Target="../tags/tag51.xml"/><Relationship Id="rId13" Type="http://schemas.openxmlformats.org/officeDocument/2006/relationships/tags" Target="../tags/tag50.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ustDataLst>
      <p:tags r:id="rId18"/>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tags" Target="../tags/tag56.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65.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66.xml"/><Relationship Id="rId1"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7.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8.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9.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70.xml"/><Relationship Id="rId2" Type="http://schemas.openxmlformats.org/officeDocument/2006/relationships/image" Target="../media/image30.png"/><Relationship Id="rId1"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1.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72.xml"/><Relationship Id="rId2" Type="http://schemas.openxmlformats.org/officeDocument/2006/relationships/image" Target="../media/image32.png"/><Relationship Id="rId1"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74.xml"/><Relationship Id="rId1" Type="http://schemas.openxmlformats.org/officeDocument/2006/relationships/image" Target="../media/image33.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57.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75.xml"/><Relationship Id="rId1"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76.xml"/><Relationship Id="rId1"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6.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7.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7.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8.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79.xml"/><Relationship Id="rId1" Type="http://schemas.openxmlformats.org/officeDocument/2006/relationships/image" Target="../media/image38.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80.xml"/><Relationship Id="rId2" Type="http://schemas.openxmlformats.org/officeDocument/2006/relationships/image" Target="../media/image40.png"/><Relationship Id="rId1"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81.xml"/><Relationship Id="rId1"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82.xml"/><Relationship Id="rId1" Type="http://schemas.openxmlformats.org/officeDocument/2006/relationships/image" Target="../media/image42.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58.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83.xml"/><Relationship Id="rId1" Type="http://schemas.openxmlformats.org/officeDocument/2006/relationships/image" Target="../media/image43.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84.xml"/><Relationship Id="rId2" Type="http://schemas.openxmlformats.org/officeDocument/2006/relationships/image" Target="../media/image45.png"/><Relationship Id="rId1" Type="http://schemas.openxmlformats.org/officeDocument/2006/relationships/image" Target="../media/image44.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85.xml"/><Relationship Id="rId2" Type="http://schemas.openxmlformats.org/officeDocument/2006/relationships/image" Target="../media/image47.png"/><Relationship Id="rId1" Type="http://schemas.openxmlformats.org/officeDocument/2006/relationships/image" Target="../media/image46.png"/></Relationships>
</file>

<file path=ppt/slides/_rels/slide33.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tags" Target="../tags/tag86.xml"/><Relationship Id="rId5" Type="http://schemas.openxmlformats.org/officeDocument/2006/relationships/image" Target="../media/image48.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59.xml"/><Relationship Id="rId1" Type="http://schemas.openxmlformats.org/officeDocument/2006/relationships/image" Target="../media/image16.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60.xml"/><Relationship Id="rId2" Type="http://schemas.openxmlformats.org/officeDocument/2006/relationships/image" Target="../media/image18.jpeg"/><Relationship Id="rId1" Type="http://schemas.openxmlformats.org/officeDocument/2006/relationships/image" Target="../media/image17.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61.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62.xml"/><Relationship Id="rId1" Type="http://schemas.openxmlformats.org/officeDocument/2006/relationships/image" Target="../media/image22.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63.xml"/><Relationship Id="rId2" Type="http://schemas.openxmlformats.org/officeDocument/2006/relationships/image" Target="../media/image24.png"/><Relationship Id="rId1"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77000">
              <a:srgbClr val="653673">
                <a:alpha val="100000"/>
              </a:srgbClr>
            </a:gs>
            <a:gs pos="100000">
              <a:srgbClr val="8C4BA0"/>
            </a:gs>
            <a:gs pos="20000">
              <a:srgbClr val="3E2146">
                <a:alpha val="100000"/>
              </a:srgbClr>
            </a:gs>
          </a:gsLst>
          <a:lin ang="5400000" scaled="0"/>
        </a:gradFill>
        <a:effectLst/>
      </p:bgPr>
    </p:bg>
    <p:spTree>
      <p:nvGrpSpPr>
        <p:cNvPr id="1" name=""/>
        <p:cNvGrpSpPr/>
        <p:nvPr/>
      </p:nvGrpSpPr>
      <p:grpSpPr>
        <a:xfrm>
          <a:off x="0" y="0"/>
          <a:ext cx="0" cy="0"/>
          <a:chOff x="0" y="0"/>
          <a:chExt cx="0" cy="0"/>
        </a:xfrm>
      </p:grpSpPr>
      <p:sp>
        <p:nvSpPr>
          <p:cNvPr id="8" name="文本框 7"/>
          <p:cNvSpPr txBox="1"/>
          <p:nvPr/>
        </p:nvSpPr>
        <p:spPr>
          <a:xfrm>
            <a:off x="-1243965" y="2566035"/>
            <a:ext cx="14702155" cy="2957195"/>
          </a:xfrm>
          <a:prstGeom prst="rect">
            <a:avLst/>
          </a:prstGeom>
          <a:noFill/>
        </p:spPr>
        <p:txBody>
          <a:bodyPr wrap="none" rtlCol="0">
            <a:noAutofit/>
          </a:bodyPr>
          <a:lstStyle/>
          <a:p>
            <a:pPr algn="ctr"/>
            <a:r>
              <a:rPr lang="zh-CN" altLang="en-US" sz="3600" b="1" dirty="0">
                <a:solidFill>
                  <a:srgbClr val="B88F4D"/>
                </a:solidFill>
                <a:latin typeface="微软雅黑" panose="020B0503020204020204" pitchFamily="34" charset="-122"/>
                <a:ea typeface="微软雅黑" panose="020B0503020204020204" pitchFamily="34" charset="-122"/>
              </a:rPr>
              <a:t>课程设计</a:t>
            </a:r>
            <a:r>
              <a:rPr lang="en-US" altLang="zh-CN" sz="3600" b="1" dirty="0">
                <a:solidFill>
                  <a:srgbClr val="B88F4D"/>
                </a:solidFill>
                <a:latin typeface="微软雅黑" panose="020B0503020204020204" pitchFamily="34" charset="-122"/>
                <a:ea typeface="微软雅黑" panose="020B0503020204020204" pitchFamily="34" charset="-122"/>
              </a:rPr>
              <a:t>1-</a:t>
            </a:r>
            <a:r>
              <a:rPr lang="zh-CN" altLang="en-US" sz="3600" b="1" dirty="0">
                <a:solidFill>
                  <a:srgbClr val="B88F4D"/>
                </a:solidFill>
                <a:latin typeface="微软雅黑" panose="020B0503020204020204" pitchFamily="34" charset="-122"/>
                <a:ea typeface="微软雅黑" panose="020B0503020204020204" pitchFamily="34" charset="-122"/>
              </a:rPr>
              <a:t>个性化图书兴趣分析与推荐系统</a:t>
            </a:r>
            <a:endParaRPr lang="zh-CN" altLang="en-US" sz="3600" b="1" dirty="0">
              <a:solidFill>
                <a:srgbClr val="B88F4D"/>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475480" y="3771900"/>
            <a:ext cx="3240405" cy="398780"/>
          </a:xfrm>
          <a:prstGeom prst="rect">
            <a:avLst/>
          </a:prstGeom>
          <a:noFill/>
        </p:spPr>
        <p:txBody>
          <a:bodyPr wrap="square" rtlCol="0">
            <a:spAutoFit/>
          </a:bodyPr>
          <a:lstStyle/>
          <a:p>
            <a:pPr algn="ctr"/>
            <a:r>
              <a:rPr lang="zh-CN" altLang="en-US" sz="2000" b="1" dirty="0">
                <a:solidFill>
                  <a:srgbClr val="B88F4D"/>
                </a:solidFill>
                <a:effectLst/>
                <a:latin typeface="Arial" panose="020B0604020202020204" pitchFamily="34" charset="0"/>
                <a:ea typeface="微软雅黑" panose="020B0503020204020204" pitchFamily="34" charset="-122"/>
                <a:cs typeface="Arial" panose="020B0604020202020204" pitchFamily="34" charset="0"/>
              </a:rPr>
              <a:t>陈德丹</a:t>
            </a:r>
            <a:r>
              <a:rPr lang="en-US" altLang="zh-CN" sz="2000" b="1" dirty="0">
                <a:solidFill>
                  <a:srgbClr val="B88F4D"/>
                </a:solidFill>
                <a:effectLst/>
                <a:latin typeface="Arial" panose="020B0604020202020204" pitchFamily="34" charset="0"/>
                <a:ea typeface="微软雅黑" panose="020B0503020204020204" pitchFamily="34" charset="-122"/>
                <a:cs typeface="Arial" panose="020B0604020202020204" pitchFamily="34" charset="0"/>
              </a:rPr>
              <a:t> </a:t>
            </a:r>
            <a:r>
              <a:rPr lang="zh-CN" altLang="en-US" sz="2000" b="1" dirty="0">
                <a:solidFill>
                  <a:srgbClr val="B88F4D"/>
                </a:solidFill>
                <a:effectLst/>
                <a:latin typeface="Arial" panose="020B0604020202020204" pitchFamily="34" charset="0"/>
                <a:ea typeface="微软雅黑" panose="020B0503020204020204" pitchFamily="34" charset="-122"/>
                <a:cs typeface="Arial" panose="020B0604020202020204" pitchFamily="34" charset="0"/>
              </a:rPr>
              <a:t>高心尧</a:t>
            </a:r>
            <a:endParaRPr lang="zh-CN" altLang="en-US" sz="2000" b="1" dirty="0">
              <a:solidFill>
                <a:srgbClr val="B88F4D"/>
              </a:solidFill>
              <a:effectLst/>
              <a:latin typeface="Arial" panose="020B0604020202020204" pitchFamily="34" charset="0"/>
              <a:ea typeface="微软雅黑" panose="020B0503020204020204" pitchFamily="34" charset="-122"/>
              <a:cs typeface="Arial" panose="020B0604020202020204" pitchFamily="34" charset="0"/>
            </a:endParaRPr>
          </a:p>
        </p:txBody>
      </p:sp>
      <p:pic>
        <p:nvPicPr>
          <p:cNvPr id="14" name="图片 13" descr="logo-05"/>
          <p:cNvPicPr>
            <a:picLocks noChangeAspect="1"/>
          </p:cNvPicPr>
          <p:nvPr/>
        </p:nvPicPr>
        <p:blipFill>
          <a:blip r:embed="rId1"/>
          <a:stretch>
            <a:fillRect/>
          </a:stretch>
        </p:blipFill>
        <p:spPr>
          <a:xfrm>
            <a:off x="9492615" y="-1282700"/>
            <a:ext cx="4442460" cy="4099560"/>
          </a:xfrm>
          <a:prstGeom prst="rect">
            <a:avLst/>
          </a:prstGeom>
        </p:spPr>
      </p:pic>
      <p:pic>
        <p:nvPicPr>
          <p:cNvPr id="15" name="图片 14" descr="logo-06 - 副本"/>
          <p:cNvPicPr>
            <a:picLocks noChangeAspect="1"/>
          </p:cNvPicPr>
          <p:nvPr/>
        </p:nvPicPr>
        <p:blipFill>
          <a:blip r:embed="rId2"/>
          <a:stretch>
            <a:fillRect/>
          </a:stretch>
        </p:blipFill>
        <p:spPr>
          <a:xfrm>
            <a:off x="-951230" y="3771900"/>
            <a:ext cx="3503930" cy="3232785"/>
          </a:xfrm>
          <a:prstGeom prst="rect">
            <a:avLst/>
          </a:prstGeom>
        </p:spPr>
      </p:pic>
      <p:pic>
        <p:nvPicPr>
          <p:cNvPr id="5" name="图片 4" descr="logo-08"/>
          <p:cNvPicPr>
            <a:picLocks noChangeAspect="1"/>
          </p:cNvPicPr>
          <p:nvPr/>
        </p:nvPicPr>
        <p:blipFill>
          <a:blip r:embed="rId3"/>
          <a:stretch>
            <a:fillRect/>
          </a:stretch>
        </p:blipFill>
        <p:spPr>
          <a:xfrm>
            <a:off x="394970" y="5332730"/>
            <a:ext cx="4865370" cy="1885950"/>
          </a:xfrm>
          <a:prstGeom prst="rect">
            <a:avLst/>
          </a:prstGeom>
        </p:spPr>
      </p:pic>
      <p:pic>
        <p:nvPicPr>
          <p:cNvPr id="6" name="图片 5" descr="logo-08"/>
          <p:cNvPicPr>
            <a:picLocks noChangeAspect="1"/>
          </p:cNvPicPr>
          <p:nvPr/>
        </p:nvPicPr>
        <p:blipFill>
          <a:blip r:embed="rId3"/>
          <a:stretch>
            <a:fillRect/>
          </a:stretch>
        </p:blipFill>
        <p:spPr>
          <a:xfrm flipH="1">
            <a:off x="6907530" y="5332730"/>
            <a:ext cx="4865370" cy="1885950"/>
          </a:xfrm>
          <a:prstGeom prst="rect">
            <a:avLst/>
          </a:prstGeom>
        </p:spPr>
      </p:pic>
      <p:pic>
        <p:nvPicPr>
          <p:cNvPr id="21" name="图片 20" descr="logo_画板 1 副本 3"/>
          <p:cNvPicPr>
            <a:picLocks noChangeAspect="1"/>
          </p:cNvPicPr>
          <p:nvPr/>
        </p:nvPicPr>
        <p:blipFill>
          <a:blip r:embed="rId4"/>
          <a:stretch>
            <a:fillRect/>
          </a:stretch>
        </p:blipFill>
        <p:spPr>
          <a:xfrm>
            <a:off x="0" y="4988560"/>
            <a:ext cx="12233910" cy="1869440"/>
          </a:xfrm>
          <a:prstGeom prst="rect">
            <a:avLst/>
          </a:prstGeom>
        </p:spPr>
      </p:pic>
      <p:pic>
        <p:nvPicPr>
          <p:cNvPr id="4" name="图片 3" descr="G:\2021\校庆\PPT\logo-渐变金-10.pnglogo-渐变金-10"/>
          <p:cNvPicPr>
            <a:picLocks noChangeAspect="1"/>
          </p:cNvPicPr>
          <p:nvPr/>
        </p:nvPicPr>
        <p:blipFill>
          <a:blip r:embed="rId5"/>
          <a:srcRect/>
          <a:stretch>
            <a:fillRect/>
          </a:stretch>
        </p:blipFill>
        <p:spPr>
          <a:xfrm>
            <a:off x="3365046" y="-900112"/>
            <a:ext cx="5494020" cy="3620770"/>
          </a:xfrm>
          <a:prstGeom prst="rect">
            <a:avLst/>
          </a:prstGeom>
        </p:spPr>
      </p:pic>
    </p:spTree>
    <p:custDataLst>
      <p:tags r:id="rId6"/>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7990" y="979805"/>
            <a:ext cx="11421745" cy="2084070"/>
          </a:xfrm>
          <a:prstGeom prst="rect">
            <a:avLst/>
          </a:prstGeom>
          <a:noFill/>
        </p:spPr>
        <p:txBody>
          <a:bodyPr wrap="square" rtlCol="0">
            <a:spAutoFit/>
          </a:bodyPr>
          <a:p>
            <a:pPr indent="0" fontAlgn="auto">
              <a:lnSpc>
                <a:spcPct val="120000"/>
              </a:lnSpc>
            </a:pPr>
            <a:r>
              <a:rPr lang="zh-CN" altLang="en-US">
                <a:sym typeface="+mn-ea"/>
              </a:rPr>
              <a:t>对于</a:t>
            </a:r>
            <a:r>
              <a:rPr lang="en-US" altLang="zh-CN" b="1">
                <a:sym typeface="+mn-ea"/>
              </a:rPr>
              <a:t>Years</a:t>
            </a:r>
            <a:r>
              <a:rPr lang="zh-CN" altLang="en-US" b="1">
                <a:sym typeface="+mn-ea"/>
              </a:rPr>
              <a:t>相似度</a:t>
            </a:r>
            <a:r>
              <a:rPr lang="zh-CN" altLang="en-US">
                <a:sym typeface="+mn-ea"/>
              </a:rPr>
              <a:t>，分析数据集数据可知，</a:t>
            </a:r>
            <a:r>
              <a:rPr lang="en-US" altLang="zh-CN"/>
              <a:t>10000</a:t>
            </a:r>
            <a:r>
              <a:rPr lang="zh-CN" altLang="en-US"/>
              <a:t>条数据里只有</a:t>
            </a:r>
            <a:r>
              <a:rPr lang="en-US" altLang="zh-CN"/>
              <a:t>100</a:t>
            </a:r>
            <a:r>
              <a:rPr lang="zh-CN" altLang="en-US"/>
              <a:t>条左右数据在</a:t>
            </a:r>
            <a:r>
              <a:rPr lang="en-US" altLang="zh-CN"/>
              <a:t>1800</a:t>
            </a:r>
            <a:r>
              <a:rPr lang="zh-CN" altLang="en-US"/>
              <a:t>年之前，同时最小值</a:t>
            </a:r>
            <a:r>
              <a:rPr lang="en-US" altLang="zh-CN"/>
              <a:t>-1750</a:t>
            </a:r>
            <a:r>
              <a:rPr lang="zh-CN" altLang="en-US"/>
              <a:t>（某篇史诗，这些数据经过查询都是正确且真实的），最大跨度要</a:t>
            </a:r>
            <a:r>
              <a:rPr lang="en-US" altLang="zh-CN"/>
              <a:t>3900</a:t>
            </a:r>
            <a:r>
              <a:rPr lang="zh-CN" altLang="en-US"/>
              <a:t>左右，这会导致按照</a:t>
            </a:r>
            <a:r>
              <a:rPr lang="en-US" altLang="zh-CN"/>
              <a:t>PPT</a:t>
            </a:r>
            <a:r>
              <a:rPr lang="zh-CN" altLang="en-US"/>
              <a:t>上公式计算出来的</a:t>
            </a:r>
            <a:r>
              <a:rPr lang="en-US" altLang="zh-CN"/>
              <a:t>year similarity</a:t>
            </a:r>
            <a:r>
              <a:rPr lang="zh-CN" altLang="en-US"/>
              <a:t>过于接近，没有较好的区分度，针对这个问题我们固定</a:t>
            </a:r>
            <a:r>
              <a:rPr lang="en-US" altLang="zh-CN"/>
              <a:t>max_year_gap</a:t>
            </a:r>
            <a:r>
              <a:rPr lang="zh-CN" altLang="en-US"/>
              <a:t>为</a:t>
            </a:r>
            <a:r>
              <a:rPr lang="en-US" altLang="zh-CN"/>
              <a:t>2010-1800</a:t>
            </a:r>
            <a:r>
              <a:rPr lang="zh-CN" altLang="en-US"/>
              <a:t>，如果计算出来的</a:t>
            </a:r>
            <a:r>
              <a:rPr lang="en-US" altLang="zh-CN"/>
              <a:t>year_similarity</a:t>
            </a:r>
            <a:r>
              <a:rPr lang="zh-CN" altLang="en-US"/>
              <a:t>小于</a:t>
            </a:r>
            <a:r>
              <a:rPr lang="en-US" altLang="zh-CN"/>
              <a:t>0</a:t>
            </a:r>
            <a:r>
              <a:rPr lang="zh-CN" altLang="en-US"/>
              <a:t>就把它记作</a:t>
            </a:r>
            <a:r>
              <a:rPr lang="en-US" altLang="zh-CN"/>
              <a:t>0</a:t>
            </a:r>
            <a:r>
              <a:rPr lang="zh-CN" altLang="en-US"/>
              <a:t>。</a:t>
            </a:r>
            <a:endParaRPr lang="zh-CN" altLang="en-US"/>
          </a:p>
          <a:p>
            <a:pPr indent="0" fontAlgn="auto">
              <a:lnSpc>
                <a:spcPct val="120000"/>
              </a:lnSpc>
            </a:pPr>
            <a:endParaRPr lang="zh-CN" altLang="en-US"/>
          </a:p>
          <a:p>
            <a:pPr indent="0" fontAlgn="auto">
              <a:lnSpc>
                <a:spcPct val="120000"/>
              </a:lnSpc>
            </a:pPr>
            <a:endParaRPr lang="zh-CN" altLang="en-US"/>
          </a:p>
        </p:txBody>
      </p:sp>
      <p:pic>
        <p:nvPicPr>
          <p:cNvPr id="1781819690" name="图片 1"/>
          <p:cNvPicPr>
            <a:picLocks noChangeAspect="1"/>
          </p:cNvPicPr>
          <p:nvPr/>
        </p:nvPicPr>
        <p:blipFill>
          <a:blip r:embed="rId1"/>
          <a:srcRect r="73634"/>
          <a:stretch>
            <a:fillRect/>
          </a:stretch>
        </p:blipFill>
        <p:spPr>
          <a:xfrm>
            <a:off x="2931795" y="3104515"/>
            <a:ext cx="2044065" cy="3397250"/>
          </a:xfrm>
          <a:prstGeom prst="rect">
            <a:avLst/>
          </a:prstGeom>
          <a:ln>
            <a:noFill/>
          </a:ln>
        </p:spPr>
      </p:pic>
      <p:pic>
        <p:nvPicPr>
          <p:cNvPr id="250012378" name="图片 1"/>
          <p:cNvPicPr>
            <a:picLocks noChangeAspect="1"/>
          </p:cNvPicPr>
          <p:nvPr/>
        </p:nvPicPr>
        <p:blipFill>
          <a:blip r:embed="rId2"/>
          <a:stretch>
            <a:fillRect/>
          </a:stretch>
        </p:blipFill>
        <p:spPr>
          <a:xfrm>
            <a:off x="6436995" y="3109595"/>
            <a:ext cx="1311910" cy="3392170"/>
          </a:xfrm>
          <a:prstGeom prst="rect">
            <a:avLst/>
          </a:prstGeom>
        </p:spPr>
      </p:pic>
      <p:pic>
        <p:nvPicPr>
          <p:cNvPr id="5" name="图片 4"/>
          <p:cNvPicPr>
            <a:picLocks noChangeAspect="1"/>
          </p:cNvPicPr>
          <p:nvPr/>
        </p:nvPicPr>
        <p:blipFill>
          <a:blip r:embed="rId3"/>
          <a:stretch>
            <a:fillRect/>
          </a:stretch>
        </p:blipFill>
        <p:spPr>
          <a:xfrm>
            <a:off x="689610" y="2418715"/>
            <a:ext cx="8308975" cy="445770"/>
          </a:xfrm>
          <a:prstGeom prst="rect">
            <a:avLst/>
          </a:prstGeom>
        </p:spPr>
      </p:pic>
    </p:spTree>
    <p:custDataLst>
      <p:tags r:id="rId4"/>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58800" y="1129665"/>
            <a:ext cx="11290935" cy="4741545"/>
          </a:xfrm>
          <a:prstGeom prst="rect">
            <a:avLst/>
          </a:prstGeom>
          <a:noFill/>
        </p:spPr>
        <p:txBody>
          <a:bodyPr wrap="square" rtlCol="0">
            <a:spAutoFit/>
          </a:bodyPr>
          <a:p>
            <a:pPr indent="0" fontAlgn="auto">
              <a:lnSpc>
                <a:spcPct val="120000"/>
              </a:lnSpc>
            </a:pPr>
            <a:r>
              <a:rPr lang="zh-CN" altLang="en-US"/>
              <a:t>优化：为了充分利用</a:t>
            </a:r>
            <a:r>
              <a:rPr lang="en-US" altLang="zh-CN"/>
              <a:t>map reduce</a:t>
            </a:r>
            <a:r>
              <a:rPr lang="zh-CN" altLang="en-US"/>
              <a:t>的并行性，使用</a:t>
            </a:r>
            <a:r>
              <a:rPr lang="en-US" altLang="zh-CN" b="1"/>
              <a:t>MultipleInputs</a:t>
            </a:r>
            <a:endParaRPr lang="en-US" altLang="zh-CN"/>
          </a:p>
          <a:p>
            <a:pPr indent="0" fontAlgn="auto">
              <a:lnSpc>
                <a:spcPct val="120000"/>
              </a:lnSpc>
            </a:pPr>
            <a:r>
              <a:rPr lang="zh-CN" altLang="en-US"/>
              <a:t>对</a:t>
            </a:r>
            <a:r>
              <a:rPr lang="en-US" altLang="zh-CN"/>
              <a:t>Book_Pair(T2_out2)</a:t>
            </a:r>
            <a:r>
              <a:rPr lang="zh-CN" altLang="en-US"/>
              <a:t>和它的一份拷贝同时使用上面提到的两个不同的</a:t>
            </a:r>
            <a:r>
              <a:rPr lang="en-US" altLang="zh-CN"/>
              <a:t>mapper</a:t>
            </a:r>
            <a:r>
              <a:rPr lang="zh-CN" altLang="en-US"/>
              <a:t>处理，最后在</a:t>
            </a:r>
            <a:r>
              <a:rPr lang="en-US" altLang="zh-CN"/>
              <a:t>reducer</a:t>
            </a:r>
            <a:r>
              <a:rPr lang="zh-CN" altLang="en-US"/>
              <a:t>中求和并除以</a:t>
            </a:r>
            <a:r>
              <a:rPr lang="en-US" altLang="zh-CN"/>
              <a:t>4</a:t>
            </a:r>
            <a:r>
              <a:rPr lang="zh-CN" altLang="en-US"/>
              <a:t>得到最终的结果，也就是题目要求的相似度。这样可以在一个</a:t>
            </a:r>
            <a:r>
              <a:rPr lang="en-US" altLang="zh-CN"/>
              <a:t>map reduce job</a:t>
            </a:r>
            <a:r>
              <a:rPr lang="zh-CN" altLang="en-US"/>
              <a:t>中完成相似度的计算，节省反复了读入文件的时间，同时将计算总的相似度任务拆成了没有关联的两个任务充分利用了并行性（只有</a:t>
            </a:r>
            <a:r>
              <a:rPr lang="en-US" altLang="zh-CN"/>
              <a:t>authors</a:t>
            </a:r>
            <a:r>
              <a:rPr lang="zh-CN" altLang="en-US"/>
              <a:t>相似度和</a:t>
            </a:r>
            <a:r>
              <a:rPr lang="en-US" altLang="zh-CN"/>
              <a:t>tags</a:t>
            </a:r>
            <a:r>
              <a:rPr lang="zh-CN" altLang="en-US"/>
              <a:t>相似度计算比较繁重）。</a:t>
            </a:r>
            <a:endParaRPr lang="zh-CN" altLang="en-US"/>
          </a:p>
          <a:p>
            <a:pPr indent="0" fontAlgn="auto">
              <a:lnSpc>
                <a:spcPct val="120000"/>
              </a:lnSpc>
            </a:pPr>
            <a:endParaRPr lang="zh-CN" altLang="en-US"/>
          </a:p>
          <a:p>
            <a:pPr indent="0" fontAlgn="auto">
              <a:lnSpc>
                <a:spcPct val="120000"/>
              </a:lnSpc>
            </a:pPr>
            <a:endParaRPr lang="zh-CN" altLang="en-US"/>
          </a:p>
          <a:p>
            <a:pPr indent="0" fontAlgn="auto">
              <a:lnSpc>
                <a:spcPct val="120000"/>
              </a:lnSpc>
            </a:pPr>
            <a:endParaRPr lang="zh-CN" altLang="en-US"/>
          </a:p>
          <a:p>
            <a:pPr indent="0" fontAlgn="auto">
              <a:lnSpc>
                <a:spcPct val="120000"/>
              </a:lnSpc>
            </a:pPr>
            <a:r>
              <a:rPr lang="zh-CN" altLang="en-US"/>
              <a:t>其他的思考：</a:t>
            </a:r>
            <a:endParaRPr lang="zh-CN" altLang="en-US"/>
          </a:p>
          <a:p>
            <a:pPr indent="0" fontAlgn="auto">
              <a:lnSpc>
                <a:spcPct val="120000"/>
              </a:lnSpc>
            </a:pPr>
            <a:r>
              <a:rPr lang="zh-CN" altLang="en-US"/>
              <a:t>在数据特别大的情况下，计算</a:t>
            </a:r>
            <a:r>
              <a:rPr lang="en-US" altLang="zh-CN"/>
              <a:t>tags</a:t>
            </a:r>
            <a:r>
              <a:rPr lang="zh-CN" altLang="en-US"/>
              <a:t>相似度时，可以用</a:t>
            </a:r>
            <a:r>
              <a:rPr lang="en-US" altLang="zh-CN"/>
              <a:t>multiple input</a:t>
            </a:r>
            <a:r>
              <a:rPr lang="zh-CN" altLang="en-US"/>
              <a:t>分别读入</a:t>
            </a:r>
            <a:r>
              <a:rPr lang="en-US" altLang="zh-CN"/>
              <a:t>book_id</a:t>
            </a:r>
            <a:r>
              <a:rPr lang="zh-CN" altLang="en-US"/>
              <a:t>对（</a:t>
            </a:r>
            <a:r>
              <a:rPr lang="en-US" altLang="zh-CN"/>
              <a:t>i,j</a:t>
            </a:r>
            <a:r>
              <a:rPr lang="zh-CN" altLang="en-US"/>
              <a:t>和</a:t>
            </a:r>
            <a:r>
              <a:rPr lang="en-US" altLang="zh-CN"/>
              <a:t>j,i</a:t>
            </a:r>
            <a:r>
              <a:rPr lang="zh-CN" altLang="en-US"/>
              <a:t>都需要处理）和</a:t>
            </a:r>
            <a:r>
              <a:rPr lang="en-US" altLang="zh-CN"/>
              <a:t>book_id</a:t>
            </a:r>
            <a:r>
              <a:rPr lang="zh-CN" altLang="en-US"/>
              <a:t>对应的</a:t>
            </a:r>
            <a:r>
              <a:rPr lang="en-US" altLang="zh-CN"/>
              <a:t>tags</a:t>
            </a:r>
            <a:r>
              <a:rPr lang="zh-CN" altLang="en-US"/>
              <a:t>，在</a:t>
            </a:r>
            <a:r>
              <a:rPr lang="en-US" altLang="zh-CN"/>
              <a:t>reducer</a:t>
            </a:r>
            <a:r>
              <a:rPr lang="zh-CN" altLang="en-US"/>
              <a:t>中整合并输出</a:t>
            </a:r>
            <a:r>
              <a:rPr lang="en-US" altLang="zh-CN"/>
              <a:t>(i,j) i</a:t>
            </a:r>
            <a:r>
              <a:rPr lang="zh-CN" altLang="en-US"/>
              <a:t>的</a:t>
            </a:r>
            <a:r>
              <a:rPr lang="en-US" altLang="zh-CN"/>
              <a:t>tags</a:t>
            </a:r>
            <a:r>
              <a:rPr lang="zh-CN" altLang="en-US"/>
              <a:t>类似的还有</a:t>
            </a:r>
            <a:r>
              <a:rPr lang="en-US" altLang="zh-CN"/>
              <a:t>(j,i) j</a:t>
            </a:r>
            <a:r>
              <a:rPr lang="zh-CN" altLang="en-US"/>
              <a:t>的</a:t>
            </a:r>
            <a:r>
              <a:rPr lang="en-US" altLang="zh-CN"/>
              <a:t>tags</a:t>
            </a:r>
            <a:r>
              <a:rPr lang="zh-CN" altLang="en-US"/>
              <a:t>。把这些输出作为新的</a:t>
            </a:r>
            <a:r>
              <a:rPr lang="en-US" altLang="zh-CN"/>
              <a:t>job</a:t>
            </a:r>
            <a:r>
              <a:rPr lang="zh-CN" altLang="en-US"/>
              <a:t>的读入，发送</a:t>
            </a:r>
            <a:r>
              <a:rPr lang="en-US" altLang="zh-CN"/>
              <a:t>(i,j) i</a:t>
            </a:r>
            <a:r>
              <a:rPr lang="zh-CN" altLang="en-US"/>
              <a:t>的</a:t>
            </a:r>
            <a:r>
              <a:rPr lang="en-US" altLang="zh-CN"/>
              <a:t>tags</a:t>
            </a:r>
            <a:r>
              <a:rPr lang="zh-CN" altLang="en-US"/>
              <a:t>和</a:t>
            </a:r>
            <a:r>
              <a:rPr lang="en-US" altLang="zh-CN"/>
              <a:t>(j,i) j</a:t>
            </a:r>
            <a:r>
              <a:rPr lang="zh-CN" altLang="en-US"/>
              <a:t>的</a:t>
            </a:r>
            <a:r>
              <a:rPr lang="en-US" altLang="zh-CN"/>
              <a:t>tags</a:t>
            </a:r>
            <a:r>
              <a:rPr lang="zh-CN" altLang="en-US"/>
              <a:t>一起到</a:t>
            </a:r>
            <a:r>
              <a:rPr lang="en-US" altLang="zh-CN"/>
              <a:t>reducer</a:t>
            </a:r>
            <a:r>
              <a:rPr lang="zh-CN" altLang="en-US"/>
              <a:t>中并计算。任务三也可以这么做。（还可以用</a:t>
            </a:r>
            <a:r>
              <a:rPr lang="en-US" altLang="zh-CN"/>
              <a:t>map file</a:t>
            </a:r>
            <a:r>
              <a:rPr lang="zh-CN" altLang="en-US"/>
              <a:t>，</a:t>
            </a:r>
            <a:r>
              <a:rPr lang="en-US" altLang="zh-CN"/>
              <a:t>map file</a:t>
            </a:r>
            <a:r>
              <a:rPr lang="zh-CN" altLang="en-US"/>
              <a:t>采用排序好的键值对存储数据且有索引，支持根据键进行查询）</a:t>
            </a:r>
            <a:endParaRPr lang="zh-CN" altLang="en-US"/>
          </a:p>
          <a:p>
            <a:pPr indent="0" fontAlgn="auto">
              <a:lnSpc>
                <a:spcPct val="120000"/>
              </a:lnSpc>
            </a:pPr>
            <a:endParaRPr lang="zh-CN" altLang="en-US"/>
          </a:p>
        </p:txBody>
      </p:sp>
      <p:pic>
        <p:nvPicPr>
          <p:cNvPr id="4" name="图片 3"/>
          <p:cNvPicPr>
            <a:picLocks noChangeAspect="1"/>
          </p:cNvPicPr>
          <p:nvPr/>
        </p:nvPicPr>
        <p:blipFill>
          <a:blip r:embed="rId1"/>
          <a:stretch>
            <a:fillRect/>
          </a:stretch>
        </p:blipFill>
        <p:spPr>
          <a:xfrm>
            <a:off x="632460" y="2885440"/>
            <a:ext cx="9633585" cy="543560"/>
          </a:xfrm>
          <a:prstGeom prst="rect">
            <a:avLst/>
          </a:prstGeom>
        </p:spPr>
      </p:pic>
    </p:spTree>
    <p:custDataLst>
      <p:tags r:id="rId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59130" y="780415"/>
            <a:ext cx="11290935" cy="5549265"/>
          </a:xfrm>
          <a:prstGeom prst="rect">
            <a:avLst/>
          </a:prstGeom>
          <a:noFill/>
        </p:spPr>
        <p:txBody>
          <a:bodyPr wrap="square" rtlCol="0">
            <a:spAutoFit/>
          </a:bodyPr>
          <a:lstStyle/>
          <a:p>
            <a:pPr indent="0" algn="ctr" fontAlgn="auto">
              <a:lnSpc>
                <a:spcPct val="120000"/>
              </a:lnSpc>
            </a:pPr>
            <a:r>
              <a:rPr lang="zh-CN" altLang="en-US" sz="2000" b="1" dirty="0"/>
              <a:t>任务三：构建用户画像，形成用户聚类</a:t>
            </a:r>
            <a:endParaRPr lang="zh-CN" altLang="en-US" sz="2000" b="1" dirty="0"/>
          </a:p>
          <a:p>
            <a:pPr indent="0" fontAlgn="auto">
              <a:lnSpc>
                <a:spcPct val="120000"/>
              </a:lnSpc>
            </a:pPr>
            <a:r>
              <a:rPr lang="en-US" altLang="zh-CN" b="1" dirty="0"/>
              <a:t>T3_User_Profile:</a:t>
            </a:r>
            <a:endParaRPr lang="en-US" altLang="zh-CN" b="1" dirty="0"/>
          </a:p>
          <a:p>
            <a:pPr indent="0" fontAlgn="auto">
              <a:lnSpc>
                <a:spcPct val="120000"/>
              </a:lnSpc>
            </a:pPr>
            <a:r>
              <a:rPr lang="zh-CN" altLang="en-US" dirty="0"/>
              <a:t>为每位用户构建用户画像</a:t>
            </a:r>
            <a:endParaRPr lang="zh-CN" altLang="en-US" dirty="0"/>
          </a:p>
          <a:p>
            <a:pPr indent="0" fontAlgn="auto">
              <a:lnSpc>
                <a:spcPct val="120000"/>
              </a:lnSpc>
            </a:pPr>
            <a:r>
              <a:rPr lang="zh-CN" altLang="en-US" b="1" dirty="0"/>
              <a:t>输入</a:t>
            </a:r>
            <a:r>
              <a:rPr lang="zh-CN" altLang="en-US" dirty="0"/>
              <a:t>：</a:t>
            </a:r>
            <a:r>
              <a:rPr lang="en-US" altLang="zh-CN" dirty="0">
                <a:ea typeface="等线" panose="02010600030101010101" pitchFamily="2" charset="-122"/>
                <a:cs typeface="Times New Roman" panose="02020603050405020304" pitchFamily="18" charset="0"/>
              </a:rPr>
              <a:t>ratings.csv</a:t>
            </a:r>
            <a:r>
              <a:rPr lang="zh-CN" altLang="zh-CN" dirty="0">
                <a:ea typeface="等线" panose="02010600030101010101" pitchFamily="2" charset="-122"/>
                <a:cs typeface="Times New Roman" panose="02020603050405020304" pitchFamily="18" charset="0"/>
              </a:rPr>
              <a:t>和</a:t>
            </a:r>
            <a:r>
              <a:rPr lang="en-US" altLang="zh-CN" sz="1800" dirty="0">
                <a:effectLst/>
                <a:ea typeface="等线" panose="02010600030101010101" pitchFamily="2" charset="-122"/>
                <a:cs typeface="Times New Roman" panose="02020603050405020304" pitchFamily="18" charset="0"/>
              </a:rPr>
              <a:t>to_read.csv</a:t>
            </a:r>
            <a:r>
              <a:rPr lang="zh-CN" altLang="en-US" sz="1800" dirty="0">
                <a:effectLst/>
                <a:ea typeface="等线" panose="02010600030101010101" pitchFamily="2" charset="-122"/>
                <a:cs typeface="Times New Roman" panose="02020603050405020304" pitchFamily="18" charset="0"/>
              </a:rPr>
              <a:t>，</a:t>
            </a:r>
            <a:r>
              <a:rPr lang="en-US" altLang="zh-CN" dirty="0" err="1">
                <a:ea typeface="等线" panose="02010600030101010101" pitchFamily="2" charset="-122"/>
                <a:cs typeface="Times New Roman" panose="02020603050405020304" pitchFamily="18" charset="0"/>
              </a:rPr>
              <a:t>books_simplified</a:t>
            </a:r>
            <a:r>
              <a:rPr lang="zh-CN" altLang="zh-CN" dirty="0">
                <a:ea typeface="等线" panose="02010600030101010101" pitchFamily="2" charset="-122"/>
                <a:cs typeface="Times New Roman" panose="02020603050405020304" pitchFamily="18" charset="0"/>
              </a:rPr>
              <a:t>、</a:t>
            </a:r>
            <a:r>
              <a:rPr lang="en-US" altLang="zh-CN" dirty="0" err="1">
                <a:ea typeface="等线" panose="02010600030101010101" pitchFamily="2" charset="-122"/>
                <a:cs typeface="Times New Roman" panose="02020603050405020304" pitchFamily="18" charset="0"/>
              </a:rPr>
              <a:t>book_tags_flattened</a:t>
            </a:r>
            <a:endParaRPr lang="en-US" altLang="zh-CN" dirty="0">
              <a:ea typeface="等线" panose="02010600030101010101" pitchFamily="2" charset="-122"/>
              <a:cs typeface="Times New Roman" panose="02020603050405020304" pitchFamily="18" charset="0"/>
            </a:endParaRPr>
          </a:p>
          <a:p>
            <a:pPr indent="0" fontAlgn="auto">
              <a:lnSpc>
                <a:spcPct val="120000"/>
              </a:lnSpc>
            </a:pPr>
            <a:r>
              <a:rPr lang="zh-CN" altLang="en-US" b="1" dirty="0"/>
              <a:t>输出</a:t>
            </a:r>
            <a:r>
              <a:rPr lang="zh-CN" altLang="en-US" dirty="0"/>
              <a:t>：</a:t>
            </a:r>
            <a:r>
              <a:rPr lang="en-US" altLang="zh-CN" dirty="0" err="1"/>
              <a:t>user_id</a:t>
            </a:r>
            <a:r>
              <a:rPr lang="en-US" altLang="zh-CN" dirty="0"/>
              <a:t> \t tags={tag_id1}:{t_num1}|{tag_id2}:{t_num2}|…;authors={author1}:{a_num1}|{author2}:{a_num2}|…;years={year1}:{y_num1}|{year2}:{y_num2}|…</a:t>
            </a:r>
            <a:endParaRPr lang="en-US" altLang="zh-CN" dirty="0"/>
          </a:p>
          <a:p>
            <a:pPr indent="0" fontAlgn="auto">
              <a:lnSpc>
                <a:spcPct val="120000"/>
              </a:lnSpc>
            </a:pPr>
            <a:endParaRPr lang="en-US" altLang="zh-CN" dirty="0"/>
          </a:p>
          <a:p>
            <a:pPr>
              <a:lnSpc>
                <a:spcPct val="115000"/>
              </a:lnSpc>
              <a:spcAft>
                <a:spcPts val="800"/>
              </a:spcAft>
              <a:buNone/>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将</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books_simplified</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book_tags_flatted</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存入</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cachefile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mapper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读入</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ratings.csv</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to_read.csv</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的数据，</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mapper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输出的键为</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user_id</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值为</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book_id</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这样在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reducer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中就能得到一个</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user_id</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相关的所有</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book_id</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reducer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中将</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cachefile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中的文件读入并记录，根据</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book_id</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查找该</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book_id</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相关的信息并记录在</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tag_map</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year_map</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author_map</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中，</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map</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中的值为出现次数，处理完所有</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book_id</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后生成用户画像的信息字符串并输出。</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15000"/>
              </a:lnSpc>
              <a:spcAft>
                <a:spcPts val="800"/>
              </a:spcAft>
            </a:pP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优化</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mapper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只负责发送</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user_id,book_id</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对，具体的信息在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reducer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中存储，需要在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reducer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中才添加该</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book_id</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相关的信息，这样做，相比于在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mapper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中就生成该</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book_id</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相关信息的字符串输出并在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reducer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中重新解析，减少了传输的数据量以及减少了</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reducer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输入的数据量和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reducer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字符串解析的工作量，提高了效率。</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0" fontAlgn="auto">
              <a:lnSpc>
                <a:spcPct val="120000"/>
              </a:lnSpc>
            </a:pPr>
            <a:endParaRPr lang="zh-CN" altLang="en-US" dirty="0"/>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59130" y="780415"/>
            <a:ext cx="11290935" cy="5708015"/>
          </a:xfrm>
          <a:prstGeom prst="rect">
            <a:avLst/>
          </a:prstGeom>
          <a:noFill/>
        </p:spPr>
        <p:txBody>
          <a:bodyPr wrap="square" rtlCol="0">
            <a:spAutoFit/>
          </a:bodyPr>
          <a:lstStyle/>
          <a:p>
            <a:pPr indent="0" algn="ctr" fontAlgn="auto">
              <a:lnSpc>
                <a:spcPct val="120000"/>
              </a:lnSpc>
            </a:pPr>
            <a:r>
              <a:rPr lang="zh-CN" altLang="en-US" sz="2000" b="1" dirty="0"/>
              <a:t>任务三：构建用户画像，形成用户聚类</a:t>
            </a:r>
            <a:endParaRPr lang="zh-CN" altLang="en-US" sz="2000" b="1" dirty="0"/>
          </a:p>
          <a:p>
            <a:pPr>
              <a:lnSpc>
                <a:spcPct val="120000"/>
              </a:lnSpc>
            </a:pP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T3_User_Feature</a:t>
            </a:r>
            <a:r>
              <a:rPr lang="en-US" altLang="zh-CN" b="1" dirty="0"/>
              <a:t>:</a:t>
            </a:r>
            <a:endParaRPr lang="en-US" altLang="zh-CN" b="1" dirty="0"/>
          </a:p>
          <a:p>
            <a:pPr indent="0" fontAlgn="auto">
              <a:lnSpc>
                <a:spcPct val="120000"/>
              </a:lnSpc>
            </a:pPr>
            <a:r>
              <a:rPr lang="zh-CN" altLang="en-US" dirty="0"/>
              <a:t>为每位用户</a:t>
            </a:r>
            <a:r>
              <a:rPr lang="zh-CN" altLang="zh-CN" dirty="0"/>
              <a:t>生成</a:t>
            </a:r>
            <a:r>
              <a:rPr lang="en-US" altLang="zh-CN" dirty="0"/>
              <a:t>800</a:t>
            </a:r>
            <a:r>
              <a:rPr lang="zh-CN" altLang="zh-CN" dirty="0"/>
              <a:t>维向量：</a:t>
            </a:r>
            <a:r>
              <a:rPr lang="en-US" altLang="zh-CN" dirty="0"/>
              <a:t>512</a:t>
            </a:r>
            <a:r>
              <a:rPr lang="zh-CN" altLang="zh-CN" dirty="0"/>
              <a:t>维标</a:t>
            </a:r>
            <a:r>
              <a:rPr lang="zh-CN" altLang="en-US" dirty="0"/>
              <a:t>签</a:t>
            </a:r>
            <a:r>
              <a:rPr lang="zh-CN" altLang="zh-CN" dirty="0"/>
              <a:t>，</a:t>
            </a:r>
            <a:r>
              <a:rPr lang="en-US" altLang="zh-CN" dirty="0"/>
              <a:t>256</a:t>
            </a:r>
            <a:r>
              <a:rPr lang="zh-CN" altLang="zh-CN" dirty="0"/>
              <a:t>维作者，</a:t>
            </a:r>
            <a:r>
              <a:rPr lang="en-US" altLang="zh-CN" dirty="0"/>
              <a:t>32</a:t>
            </a:r>
            <a:r>
              <a:rPr lang="zh-CN" altLang="zh-CN" dirty="0"/>
              <a:t>维年份</a:t>
            </a:r>
            <a:endParaRPr lang="en-US" altLang="zh-CN" dirty="0"/>
          </a:p>
          <a:p>
            <a:pPr indent="0" fontAlgn="auto">
              <a:lnSpc>
                <a:spcPct val="120000"/>
              </a:lnSpc>
            </a:pPr>
            <a:r>
              <a:rPr lang="zh-CN" altLang="en-US" b="1" dirty="0"/>
              <a:t>输入</a:t>
            </a:r>
            <a:r>
              <a:rPr lang="zh-CN" altLang="en-US" dirty="0"/>
              <a:t>：</a:t>
            </a:r>
            <a:r>
              <a:rPr lang="en-US" altLang="zh-CN" dirty="0" err="1"/>
              <a:t>user_preference</a:t>
            </a:r>
            <a:r>
              <a:rPr lang="en-US" altLang="zh-CN" dirty="0"/>
              <a:t>(T3_User_Profile</a:t>
            </a:r>
            <a:r>
              <a:rPr lang="zh-CN" altLang="en-US" dirty="0"/>
              <a:t>的输出）</a:t>
            </a:r>
            <a:r>
              <a:rPr lang="en-US" altLang="zh-CN" dirty="0"/>
              <a:t> tags.csv</a:t>
            </a:r>
            <a:endParaRPr lang="en-US" altLang="zh-CN" dirty="0">
              <a:ea typeface="等线" panose="02010600030101010101" pitchFamily="2" charset="-122"/>
              <a:cs typeface="Times New Roman" panose="02020603050405020304" pitchFamily="18" charset="0"/>
            </a:endParaRPr>
          </a:p>
          <a:p>
            <a:pPr indent="0" fontAlgn="auto">
              <a:lnSpc>
                <a:spcPct val="120000"/>
              </a:lnSpc>
            </a:pPr>
            <a:r>
              <a:rPr lang="zh-CN" altLang="en-US" b="1" dirty="0"/>
              <a:t>输出</a:t>
            </a:r>
            <a:r>
              <a:rPr lang="zh-CN" altLang="en-US" dirty="0"/>
              <a:t>：序列化（</a:t>
            </a:r>
            <a:r>
              <a:rPr lang="en-US" altLang="zh-CN" dirty="0" err="1"/>
              <a:t>IntWritable</a:t>
            </a:r>
            <a:r>
              <a:rPr lang="zh-CN" altLang="en-US" dirty="0"/>
              <a:t>，</a:t>
            </a:r>
            <a:r>
              <a:rPr lang="en-US" altLang="zh-CN" dirty="0" err="1"/>
              <a:t>VectorWritable</a:t>
            </a:r>
            <a:r>
              <a:rPr lang="zh-CN" altLang="en-US" dirty="0"/>
              <a:t>）键值对</a:t>
            </a:r>
            <a:r>
              <a:rPr lang="en-US" altLang="zh-CN" dirty="0" err="1"/>
              <a:t>user_id</a:t>
            </a:r>
            <a:r>
              <a:rPr lang="en-US" altLang="zh-CN" dirty="0"/>
              <a:t> </a:t>
            </a:r>
            <a:r>
              <a:rPr lang="en-US" altLang="zh-CN" dirty="0" err="1"/>
              <a:t>user_vector</a:t>
            </a:r>
            <a:endParaRPr lang="en-US" altLang="zh-CN" dirty="0"/>
          </a:p>
          <a:p>
            <a:pPr>
              <a:lnSpc>
                <a:spcPct val="115000"/>
              </a:lnSpc>
              <a:spcAft>
                <a:spcPts val="800"/>
              </a:spcAft>
              <a:buNone/>
            </a:pPr>
            <a:r>
              <a:rPr lang="en-US" altLang="zh-CN" dirty="0">
                <a:latin typeface="等线" panose="02010600030101010101" pitchFamily="2" charset="-122"/>
                <a:ea typeface="等线" panose="02010600030101010101" pitchFamily="2" charset="-122"/>
                <a:cs typeface="等线" panose="02010600030101010101" pitchFamily="2" charset="-122"/>
              </a:rPr>
              <a:t>onehot</a:t>
            </a:r>
            <a:r>
              <a:rPr lang="zh-CN" altLang="en-US" dirty="0">
                <a:latin typeface="等线" panose="02010600030101010101" pitchFamily="2" charset="-122"/>
                <a:ea typeface="等线" panose="02010600030101010101" pitchFamily="2" charset="-122"/>
                <a:cs typeface="等线" panose="02010600030101010101" pitchFamily="2" charset="-122"/>
              </a:rPr>
              <a:t>编码年份时，小于</a:t>
            </a:r>
            <a:r>
              <a:rPr lang="en-US" altLang="zh-CN" dirty="0">
                <a:latin typeface="等线" panose="02010600030101010101" pitchFamily="2" charset="-122"/>
                <a:ea typeface="等线" panose="02010600030101010101" pitchFamily="2" charset="-122"/>
                <a:cs typeface="等线" panose="02010600030101010101" pitchFamily="2" charset="-122"/>
              </a:rPr>
              <a:t>1500</a:t>
            </a:r>
            <a:r>
              <a:rPr lang="zh-CN" altLang="en-US" dirty="0">
                <a:latin typeface="等线" panose="02010600030101010101" pitchFamily="2" charset="-122"/>
                <a:ea typeface="等线" panose="02010600030101010101" pitchFamily="2" charset="-122"/>
                <a:cs typeface="等线" panose="02010600030101010101" pitchFamily="2" charset="-122"/>
              </a:rPr>
              <a:t>放一个维度，</a:t>
            </a:r>
            <a:r>
              <a:rPr lang="en-US" altLang="zh-CN" dirty="0">
                <a:latin typeface="等线" panose="02010600030101010101" pitchFamily="2" charset="-122"/>
                <a:ea typeface="等线" panose="02010600030101010101" pitchFamily="2" charset="-122"/>
                <a:cs typeface="等线" panose="02010600030101010101" pitchFamily="2" charset="-122"/>
              </a:rPr>
              <a:t>1500</a:t>
            </a:r>
            <a:r>
              <a:rPr lang="zh-CN" altLang="en-US" dirty="0">
                <a:latin typeface="等线" panose="02010600030101010101" pitchFamily="2" charset="-122"/>
                <a:ea typeface="等线" panose="02010600030101010101" pitchFamily="2" charset="-122"/>
                <a:cs typeface="等线" panose="02010600030101010101" pitchFamily="2" charset="-122"/>
              </a:rPr>
              <a:t>到</a:t>
            </a:r>
            <a:r>
              <a:rPr lang="en-US" altLang="zh-CN" dirty="0">
                <a:latin typeface="等线" panose="02010600030101010101" pitchFamily="2" charset="-122"/>
                <a:ea typeface="等线" panose="02010600030101010101" pitchFamily="2" charset="-122"/>
                <a:cs typeface="等线" panose="02010600030101010101" pitchFamily="2" charset="-122"/>
              </a:rPr>
              <a:t>1800</a:t>
            </a:r>
            <a:r>
              <a:rPr lang="zh-CN" altLang="en-US" dirty="0">
                <a:latin typeface="等线" panose="02010600030101010101" pitchFamily="2" charset="-122"/>
                <a:ea typeface="等线" panose="02010600030101010101" pitchFamily="2" charset="-122"/>
                <a:cs typeface="等线" panose="02010600030101010101" pitchFamily="2" charset="-122"/>
              </a:rPr>
              <a:t>放一个维度。每个维度里面存储该维度信息出现的次数（</a:t>
            </a:r>
            <a:r>
              <a:rPr lang="en-US" altLang="zh-CN" dirty="0">
                <a:latin typeface="等线" panose="02010600030101010101" pitchFamily="2" charset="-122"/>
                <a:ea typeface="等线" panose="02010600030101010101" pitchFamily="2" charset="-122"/>
                <a:cs typeface="等线" panose="02010600030101010101" pitchFamily="2" charset="-122"/>
              </a:rPr>
              <a:t>tag/author/year</a:t>
            </a:r>
            <a:r>
              <a:rPr lang="zh-CN" altLang="en-US" dirty="0">
                <a:latin typeface="等线" panose="02010600030101010101" pitchFamily="2" charset="-122"/>
                <a:ea typeface="等线" panose="02010600030101010101" pitchFamily="2" charset="-122"/>
                <a:cs typeface="等线" panose="02010600030101010101" pitchFamily="2" charset="-122"/>
              </a:rPr>
              <a:t>次数，如果不同的信息映射到同一维则计数叠加）。</a:t>
            </a:r>
            <a:r>
              <a:rPr lang="en-US" altLang="zh-CN" dirty="0">
                <a:latin typeface="等线" panose="02010600030101010101" pitchFamily="2" charset="-122"/>
                <a:ea typeface="等线" panose="02010600030101010101" pitchFamily="2" charset="-122"/>
                <a:cs typeface="等线" panose="02010600030101010101" pitchFamily="2" charset="-122"/>
              </a:rPr>
              <a:t>Tags</a:t>
            </a:r>
            <a:r>
              <a:rPr lang="zh-CN" altLang="en-US" dirty="0">
                <a:latin typeface="等线" panose="02010600030101010101" pitchFamily="2" charset="-122"/>
                <a:ea typeface="等线" panose="02010600030101010101" pitchFamily="2" charset="-122"/>
                <a:cs typeface="等线" panose="02010600030101010101" pitchFamily="2" charset="-122"/>
              </a:rPr>
              <a:t>在向量中的位置通过该</a:t>
            </a:r>
            <a:r>
              <a:rPr lang="en-US" altLang="zh-CN" dirty="0">
                <a:latin typeface="等线" panose="02010600030101010101" pitchFamily="2" charset="-122"/>
                <a:ea typeface="等线" panose="02010600030101010101" pitchFamily="2" charset="-122"/>
                <a:cs typeface="等线" panose="02010600030101010101" pitchFamily="2" charset="-122"/>
              </a:rPr>
              <a:t>tag</a:t>
            </a:r>
            <a:r>
              <a:rPr lang="zh-CN" altLang="en-US" dirty="0">
                <a:latin typeface="等线" panose="02010600030101010101" pitchFamily="2" charset="-122"/>
                <a:ea typeface="等线" panose="02010600030101010101" pitchFamily="2" charset="-122"/>
                <a:cs typeface="等线" panose="02010600030101010101" pitchFamily="2" charset="-122"/>
              </a:rPr>
              <a:t>对应字符串的哈希值确定，所以需要把</a:t>
            </a:r>
            <a:r>
              <a:rPr lang="en-US" altLang="zh-CN" dirty="0">
                <a:latin typeface="等线" panose="02010600030101010101" pitchFamily="2" charset="-122"/>
                <a:ea typeface="等线" panose="02010600030101010101" pitchFamily="2" charset="-122"/>
                <a:cs typeface="等线" panose="02010600030101010101" pitchFamily="2" charset="-122"/>
              </a:rPr>
              <a:t>tags.csv</a:t>
            </a:r>
            <a:r>
              <a:rPr lang="zh-CN" altLang="en-US" dirty="0">
                <a:latin typeface="等线" panose="02010600030101010101" pitchFamily="2" charset="-122"/>
                <a:ea typeface="等线" panose="02010600030101010101" pitchFamily="2" charset="-122"/>
                <a:cs typeface="等线" panose="02010600030101010101" pitchFamily="2" charset="-122"/>
              </a:rPr>
              <a:t>加入</a:t>
            </a:r>
            <a:r>
              <a:rPr lang="en-US" altLang="zh-CN" dirty="0">
                <a:latin typeface="等线" panose="02010600030101010101" pitchFamily="2" charset="-122"/>
                <a:ea typeface="等线" panose="02010600030101010101" pitchFamily="2" charset="-122"/>
                <a:cs typeface="等线" panose="02010600030101010101" pitchFamily="2" charset="-122"/>
              </a:rPr>
              <a:t>cachefiles</a:t>
            </a:r>
            <a:r>
              <a:rPr lang="zh-CN" altLang="en-US" dirty="0">
                <a:latin typeface="等线" panose="02010600030101010101" pitchFamily="2" charset="-122"/>
                <a:ea typeface="等线" panose="02010600030101010101" pitchFamily="2" charset="-122"/>
                <a:cs typeface="等线" panose="02010600030101010101" pitchFamily="2" charset="-122"/>
              </a:rPr>
              <a:t>。</a:t>
            </a:r>
            <a:endParaRPr lang="en-US" altLang="zh-CN" dirty="0">
              <a:latin typeface="等线" panose="02010600030101010101" pitchFamily="2" charset="-122"/>
              <a:ea typeface="等线" panose="02010600030101010101" pitchFamily="2" charset="-122"/>
              <a:cs typeface="等线" panose="02010600030101010101" pitchFamily="2" charset="-122"/>
            </a:endParaRPr>
          </a:p>
          <a:p>
            <a:pPr>
              <a:lnSpc>
                <a:spcPct val="115000"/>
              </a:lnSpc>
              <a:spcAft>
                <a:spcPts val="800"/>
              </a:spcAft>
              <a:buNone/>
            </a:pPr>
            <a:r>
              <a:rPr lang="zh-CN" altLang="en-US" b="1" dirty="0">
                <a:latin typeface="等线" panose="02010600030101010101" pitchFamily="2" charset="-122"/>
                <a:ea typeface="等线" panose="02010600030101010101" pitchFamily="2" charset="-122"/>
                <a:cs typeface="等线" panose="02010600030101010101" pitchFamily="2" charset="-122"/>
              </a:rPr>
              <a:t>优化</a:t>
            </a:r>
            <a:r>
              <a:rPr lang="zh-CN" altLang="en-US" dirty="0">
                <a:latin typeface="等线" panose="02010600030101010101" pitchFamily="2" charset="-122"/>
                <a:ea typeface="等线" panose="02010600030101010101" pitchFamily="2" charset="-122"/>
                <a:cs typeface="等线" panose="02010600030101010101" pitchFamily="2" charset="-122"/>
              </a:rPr>
              <a:t>：采用</a:t>
            </a:r>
            <a:r>
              <a:rPr lang="en-US" altLang="zh-CN" b="1" dirty="0">
                <a:latin typeface="等线" panose="02010600030101010101" pitchFamily="2" charset="-122"/>
                <a:ea typeface="等线" panose="02010600030101010101" pitchFamily="2" charset="-122"/>
                <a:cs typeface="等线" panose="02010600030101010101" pitchFamily="2" charset="-122"/>
              </a:rPr>
              <a:t>SequenceFile</a:t>
            </a:r>
            <a:r>
              <a:rPr lang="zh-CN" altLang="en-US" dirty="0">
                <a:latin typeface="等线" panose="02010600030101010101" pitchFamily="2" charset="-122"/>
                <a:ea typeface="等线" panose="02010600030101010101" pitchFamily="2" charset="-122"/>
                <a:cs typeface="等线" panose="02010600030101010101" pitchFamily="2" charset="-122"/>
              </a:rPr>
              <a:t>输出序列化的文件，节省了处理和解析字符串的时间，提高了效率。通过实现</a:t>
            </a:r>
            <a:r>
              <a:rPr lang="en-US" altLang="zh-CN" dirty="0">
                <a:latin typeface="等线" panose="02010600030101010101" pitchFamily="2" charset="-122"/>
                <a:ea typeface="等线" panose="02010600030101010101" pitchFamily="2" charset="-122"/>
                <a:cs typeface="等线" panose="02010600030101010101" pitchFamily="2" charset="-122"/>
              </a:rPr>
              <a:t>VectorWritable</a:t>
            </a:r>
            <a:r>
              <a:rPr lang="zh-CN" altLang="en-US" dirty="0">
                <a:latin typeface="等线" panose="02010600030101010101" pitchFamily="2" charset="-122"/>
                <a:ea typeface="等线" panose="02010600030101010101" pitchFamily="2" charset="-122"/>
                <a:cs typeface="等线" panose="02010600030101010101" pitchFamily="2" charset="-122"/>
              </a:rPr>
              <a:t>类，实现</a:t>
            </a:r>
            <a:r>
              <a:rPr lang="en-US" altLang="zh-CN" dirty="0">
                <a:latin typeface="等线" panose="02010600030101010101" pitchFamily="2" charset="-122"/>
                <a:ea typeface="等线" panose="02010600030101010101" pitchFamily="2" charset="-122"/>
                <a:cs typeface="等线" panose="02010600030101010101" pitchFamily="2" charset="-122"/>
              </a:rPr>
              <a:t>readFields</a:t>
            </a:r>
            <a:r>
              <a:rPr lang="zh-CN" altLang="en-US" dirty="0">
                <a:latin typeface="等线" panose="02010600030101010101" pitchFamily="2" charset="-122"/>
                <a:ea typeface="等线" panose="02010600030101010101" pitchFamily="2" charset="-122"/>
                <a:cs typeface="等线" panose="02010600030101010101" pitchFamily="2" charset="-122"/>
              </a:rPr>
              <a:t>和</a:t>
            </a:r>
            <a:r>
              <a:rPr lang="en-US" altLang="zh-CN" dirty="0">
                <a:latin typeface="等线" panose="02010600030101010101" pitchFamily="2" charset="-122"/>
                <a:ea typeface="等线" panose="02010600030101010101" pitchFamily="2" charset="-122"/>
                <a:cs typeface="等线" panose="02010600030101010101" pitchFamily="2" charset="-122"/>
              </a:rPr>
              <a:t>write</a:t>
            </a:r>
            <a:r>
              <a:rPr lang="zh-CN" altLang="en-US" dirty="0">
                <a:latin typeface="等线" panose="02010600030101010101" pitchFamily="2" charset="-122"/>
                <a:ea typeface="等线" panose="02010600030101010101" pitchFamily="2" charset="-122"/>
                <a:cs typeface="等线" panose="02010600030101010101" pitchFamily="2" charset="-122"/>
              </a:rPr>
              <a:t>方法，并通过</a:t>
            </a:r>
            <a:r>
              <a:rPr lang="en-US" altLang="zh-CN" dirty="0">
                <a:latin typeface="等线" panose="02010600030101010101" pitchFamily="2" charset="-122"/>
                <a:ea typeface="等线" panose="02010600030101010101" pitchFamily="2" charset="-122"/>
                <a:cs typeface="等线" panose="02010600030101010101" pitchFamily="2" charset="-122"/>
              </a:rPr>
              <a:t>job.setOutputFormatClass(SequenceFileOutputFormat.class); job.setInputFormatClass(SequenceFileInputFormat.class);</a:t>
            </a:r>
            <a:r>
              <a:rPr lang="zh-CN" altLang="en-US" dirty="0">
                <a:latin typeface="等线" panose="02010600030101010101" pitchFamily="2" charset="-122"/>
                <a:ea typeface="等线" panose="02010600030101010101" pitchFamily="2" charset="-122"/>
                <a:cs typeface="等线" panose="02010600030101010101" pitchFamily="2" charset="-122"/>
              </a:rPr>
              <a:t>以实现序列化文件的读写。</a:t>
            </a:r>
            <a:r>
              <a:rPr lang="en-US" altLang="zh-CN" b="1" dirty="0">
                <a:latin typeface="等线" panose="02010600030101010101" pitchFamily="2" charset="-122"/>
                <a:ea typeface="等线" panose="02010600030101010101" pitchFamily="2" charset="-122"/>
                <a:cs typeface="等线" panose="02010600030101010101" pitchFamily="2" charset="-122"/>
              </a:rPr>
              <a:t>VectorWritable</a:t>
            </a:r>
            <a:r>
              <a:rPr lang="zh-CN" altLang="en-US" dirty="0">
                <a:latin typeface="等线" panose="02010600030101010101" pitchFamily="2" charset="-122"/>
                <a:ea typeface="等线" panose="02010600030101010101" pitchFamily="2" charset="-122"/>
                <a:cs typeface="等线" panose="02010600030101010101" pitchFamily="2" charset="-122"/>
              </a:rPr>
              <a:t>由一个</a:t>
            </a:r>
            <a:r>
              <a:rPr lang="en-US" altLang="zh-CN" dirty="0">
                <a:latin typeface="等线" panose="02010600030101010101" pitchFamily="2" charset="-122"/>
                <a:ea typeface="等线" panose="02010600030101010101" pitchFamily="2" charset="-122"/>
                <a:cs typeface="等线" panose="02010600030101010101" pitchFamily="2" charset="-122"/>
              </a:rPr>
              <a:t>double</a:t>
            </a:r>
            <a:r>
              <a:rPr lang="zh-CN" altLang="en-US" dirty="0">
                <a:latin typeface="等线" panose="02010600030101010101" pitchFamily="2" charset="-122"/>
                <a:ea typeface="等线" panose="02010600030101010101" pitchFamily="2" charset="-122"/>
                <a:cs typeface="等线" panose="02010600030101010101" pitchFamily="2" charset="-122"/>
              </a:rPr>
              <a:t>数组和一个</a:t>
            </a:r>
            <a:r>
              <a:rPr lang="en-US" altLang="zh-CN" dirty="0">
                <a:latin typeface="等线" panose="02010600030101010101" pitchFamily="2" charset="-122"/>
                <a:ea typeface="等线" panose="02010600030101010101" pitchFamily="2" charset="-122"/>
                <a:cs typeface="等线" panose="02010600030101010101" pitchFamily="2" charset="-122"/>
              </a:rPr>
              <a:t>int</a:t>
            </a:r>
            <a:r>
              <a:rPr lang="zh-CN" altLang="en-US" dirty="0">
                <a:latin typeface="等线" panose="02010600030101010101" pitchFamily="2" charset="-122"/>
                <a:ea typeface="等线" panose="02010600030101010101" pitchFamily="2" charset="-122"/>
                <a:cs typeface="等线" panose="02010600030101010101" pitchFamily="2" charset="-122"/>
              </a:rPr>
              <a:t>变量</a:t>
            </a:r>
            <a:r>
              <a:rPr lang="en-US" altLang="zh-CN" dirty="0">
                <a:latin typeface="等线" panose="02010600030101010101" pitchFamily="2" charset="-122"/>
                <a:ea typeface="等线" panose="02010600030101010101" pitchFamily="2" charset="-122"/>
                <a:cs typeface="等线" panose="02010600030101010101" pitchFamily="2" charset="-122"/>
              </a:rPr>
              <a:t>cnt</a:t>
            </a:r>
            <a:r>
              <a:rPr lang="zh-CN" altLang="en-US" dirty="0">
                <a:latin typeface="等线" panose="02010600030101010101" pitchFamily="2" charset="-122"/>
                <a:ea typeface="等线" panose="02010600030101010101" pitchFamily="2" charset="-122"/>
                <a:cs typeface="等线" panose="02010600030101010101" pitchFamily="2" charset="-122"/>
              </a:rPr>
              <a:t>组成，读</a:t>
            </a:r>
            <a:r>
              <a:rPr lang="en-US" altLang="zh-CN" dirty="0">
                <a:latin typeface="等线" panose="02010600030101010101" pitchFamily="2" charset="-122"/>
                <a:ea typeface="等线" panose="02010600030101010101" pitchFamily="2" charset="-122"/>
                <a:cs typeface="等线" panose="02010600030101010101" pitchFamily="2" charset="-122"/>
              </a:rPr>
              <a:t>/</a:t>
            </a:r>
            <a:r>
              <a:rPr lang="zh-CN" altLang="en-US" dirty="0">
                <a:latin typeface="等线" panose="02010600030101010101" pitchFamily="2" charset="-122"/>
                <a:ea typeface="等线" panose="02010600030101010101" pitchFamily="2" charset="-122"/>
                <a:cs typeface="等线" panose="02010600030101010101" pitchFamily="2" charset="-122"/>
              </a:rPr>
              <a:t>写的时候会首先读</a:t>
            </a:r>
            <a:r>
              <a:rPr lang="en-US" altLang="zh-CN" dirty="0">
                <a:latin typeface="等线" panose="02010600030101010101" pitchFamily="2" charset="-122"/>
                <a:ea typeface="等线" panose="02010600030101010101" pitchFamily="2" charset="-122"/>
                <a:cs typeface="等线" panose="02010600030101010101" pitchFamily="2" charset="-122"/>
              </a:rPr>
              <a:t>/</a:t>
            </a:r>
            <a:r>
              <a:rPr lang="zh-CN" altLang="en-US" dirty="0">
                <a:latin typeface="等线" panose="02010600030101010101" pitchFamily="2" charset="-122"/>
                <a:ea typeface="等线" panose="02010600030101010101" pitchFamily="2" charset="-122"/>
                <a:cs typeface="等线" panose="02010600030101010101" pitchFamily="2" charset="-122"/>
              </a:rPr>
              <a:t>写数组当前的大小，然后按顺序读</a:t>
            </a:r>
            <a:r>
              <a:rPr lang="en-US" altLang="zh-CN" dirty="0">
                <a:latin typeface="等线" panose="02010600030101010101" pitchFamily="2" charset="-122"/>
                <a:ea typeface="等线" panose="02010600030101010101" pitchFamily="2" charset="-122"/>
                <a:cs typeface="等线" panose="02010600030101010101" pitchFamily="2" charset="-122"/>
              </a:rPr>
              <a:t>/</a:t>
            </a:r>
            <a:r>
              <a:rPr lang="zh-CN" altLang="en-US" dirty="0">
                <a:latin typeface="等线" panose="02010600030101010101" pitchFamily="2" charset="-122"/>
                <a:ea typeface="等线" panose="02010600030101010101" pitchFamily="2" charset="-122"/>
                <a:cs typeface="等线" panose="02010600030101010101" pitchFamily="2" charset="-122"/>
              </a:rPr>
              <a:t>写数组每一个元素，</a:t>
            </a:r>
            <a:r>
              <a:rPr lang="en-US" altLang="zh-CN" dirty="0">
                <a:latin typeface="等线" panose="02010600030101010101" pitchFamily="2" charset="-122"/>
                <a:ea typeface="等线" panose="02010600030101010101" pitchFamily="2" charset="-122"/>
                <a:cs typeface="等线" panose="02010600030101010101" pitchFamily="2" charset="-122"/>
              </a:rPr>
              <a:t>cnt</a:t>
            </a:r>
            <a:r>
              <a:rPr lang="zh-CN" altLang="en-US" dirty="0">
                <a:latin typeface="等线" panose="02010600030101010101" pitchFamily="2" charset="-122"/>
                <a:ea typeface="等线" panose="02010600030101010101" pitchFamily="2" charset="-122"/>
                <a:cs typeface="等线" panose="02010600030101010101" pitchFamily="2" charset="-122"/>
              </a:rPr>
              <a:t>为计数，便于后面计算向量的均值（计算向量均值的时候，可以直接叠加向量，最后输出当前叠加的结果，以及叠加的向量的数目，这样便于使用</a:t>
            </a:r>
            <a:r>
              <a:rPr lang="en-US" altLang="zh-CN" dirty="0">
                <a:latin typeface="等线" panose="02010600030101010101" pitchFamily="2" charset="-122"/>
                <a:ea typeface="等线" panose="02010600030101010101" pitchFamily="2" charset="-122"/>
                <a:cs typeface="等线" panose="02010600030101010101" pitchFamily="2" charset="-122"/>
              </a:rPr>
              <a:t>combiner</a:t>
            </a:r>
            <a:r>
              <a:rPr lang="zh-CN" altLang="en-US" dirty="0">
                <a:latin typeface="等线" panose="02010600030101010101" pitchFamily="2" charset="-122"/>
                <a:ea typeface="等线" panose="02010600030101010101" pitchFamily="2" charset="-122"/>
                <a:cs typeface="等线" panose="02010600030101010101" pitchFamily="2" charset="-122"/>
              </a:rPr>
              <a:t>进行优化）。为了避免重复申请空间导致内存溢出以及减少申请空间的开销，</a:t>
            </a:r>
            <a:r>
              <a:rPr lang="en-US" altLang="zh-CN" dirty="0">
                <a:latin typeface="等线" panose="02010600030101010101" pitchFamily="2" charset="-122"/>
                <a:ea typeface="等线" panose="02010600030101010101" pitchFamily="2" charset="-122"/>
                <a:cs typeface="等线" panose="02010600030101010101" pitchFamily="2" charset="-122"/>
              </a:rPr>
              <a:t>VecrorWritable</a:t>
            </a:r>
            <a:r>
              <a:rPr lang="zh-CN" altLang="en-US" dirty="0">
                <a:latin typeface="等线" panose="02010600030101010101" pitchFamily="2" charset="-122"/>
                <a:ea typeface="等线" panose="02010600030101010101" pitchFamily="2" charset="-122"/>
                <a:cs typeface="等线" panose="02010600030101010101" pitchFamily="2" charset="-122"/>
              </a:rPr>
              <a:t>对象只有在当前的</a:t>
            </a:r>
            <a:r>
              <a:rPr lang="en-US" altLang="zh-CN" dirty="0">
                <a:latin typeface="等线" panose="02010600030101010101" pitchFamily="2" charset="-122"/>
                <a:ea typeface="等线" panose="02010600030101010101" pitchFamily="2" charset="-122"/>
                <a:cs typeface="等线" panose="02010600030101010101" pitchFamily="2" charset="-122"/>
              </a:rPr>
              <a:t>length</a:t>
            </a:r>
            <a:r>
              <a:rPr lang="zh-CN" altLang="en-US" dirty="0">
                <a:latin typeface="等线" panose="02010600030101010101" pitchFamily="2" charset="-122"/>
                <a:ea typeface="等线" panose="02010600030101010101" pitchFamily="2" charset="-122"/>
                <a:cs typeface="等线" panose="02010600030101010101" pitchFamily="2" charset="-122"/>
              </a:rPr>
              <a:t>与读入的</a:t>
            </a:r>
            <a:r>
              <a:rPr lang="en-US" altLang="zh-CN" dirty="0">
                <a:latin typeface="等线" panose="02010600030101010101" pitchFamily="2" charset="-122"/>
                <a:ea typeface="等线" panose="02010600030101010101" pitchFamily="2" charset="-122"/>
                <a:cs typeface="等线" panose="02010600030101010101" pitchFamily="2" charset="-122"/>
              </a:rPr>
              <a:t>VectorWritable</a:t>
            </a:r>
            <a:r>
              <a:rPr lang="zh-CN" altLang="en-US" dirty="0">
                <a:latin typeface="等线" panose="02010600030101010101" pitchFamily="2" charset="-122"/>
                <a:ea typeface="等线" panose="02010600030101010101" pitchFamily="2" charset="-122"/>
                <a:cs typeface="等线" panose="02010600030101010101" pitchFamily="2" charset="-122"/>
              </a:rPr>
              <a:t>对象不一样时才会申请新的空间，否则会一直使用原来分配的内存空间。</a:t>
            </a:r>
            <a:endParaRPr lang="zh-CN" altLang="en-US" dirty="0">
              <a:latin typeface="等线" panose="02010600030101010101" pitchFamily="2" charset="-122"/>
              <a:ea typeface="等线" panose="02010600030101010101" pitchFamily="2" charset="-122"/>
              <a:cs typeface="等线" panose="02010600030101010101" pitchFamily="2" charset="-122"/>
            </a:endParaRP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59130" y="780415"/>
            <a:ext cx="11290935" cy="5623560"/>
          </a:xfrm>
          <a:prstGeom prst="rect">
            <a:avLst/>
          </a:prstGeom>
          <a:noFill/>
        </p:spPr>
        <p:txBody>
          <a:bodyPr wrap="square" rtlCol="0">
            <a:spAutoFit/>
          </a:bodyPr>
          <a:lstStyle/>
          <a:p>
            <a:pPr indent="0" algn="ctr" fontAlgn="auto">
              <a:lnSpc>
                <a:spcPct val="120000"/>
              </a:lnSpc>
            </a:pPr>
            <a:r>
              <a:rPr lang="zh-CN" altLang="en-US" sz="2000" b="1" dirty="0"/>
              <a:t>任务三：构建用户画像，形成用户聚类</a:t>
            </a:r>
            <a:endParaRPr lang="zh-CN" altLang="en-US" sz="2000" b="1" dirty="0"/>
          </a:p>
          <a:p>
            <a:pPr>
              <a:lnSpc>
                <a:spcPct val="120000"/>
              </a:lnSpc>
            </a:pP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T3_PCA_Prepare</a:t>
            </a:r>
            <a:r>
              <a:rPr lang="en-US" altLang="zh-CN" b="1" dirty="0"/>
              <a:t>:</a:t>
            </a:r>
            <a:endParaRPr lang="en-US" altLang="zh-CN" b="1" dirty="0"/>
          </a:p>
          <a:p>
            <a:pPr>
              <a:lnSpc>
                <a:spcPct val="120000"/>
              </a:lnSpc>
            </a:pPr>
            <a:r>
              <a:rPr lang="zh-CN" altLang="en-US" dirty="0"/>
              <a:t>计算所有向量的均值、向量平方的均值</a:t>
            </a:r>
            <a:endParaRPr lang="en-US" altLang="zh-CN" dirty="0"/>
          </a:p>
          <a:p>
            <a:pPr indent="0" fontAlgn="auto">
              <a:lnSpc>
                <a:spcPct val="120000"/>
              </a:lnSpc>
            </a:pPr>
            <a:r>
              <a:rPr lang="zh-CN" altLang="en-US" b="1" dirty="0"/>
              <a:t>输入</a:t>
            </a:r>
            <a:r>
              <a:rPr lang="zh-CN" altLang="en-US" dirty="0"/>
              <a:t>：</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 T3_User_Feature</a:t>
            </a:r>
            <a:r>
              <a:rPr lang="zh-CN" altLang="en-US" sz="1800" b="1" kern="100" dirty="0">
                <a:effectLst/>
                <a:latin typeface="等线" panose="02010600030101010101" pitchFamily="2" charset="-122"/>
                <a:ea typeface="等线" panose="02010600030101010101" pitchFamily="2" charset="-122"/>
                <a:cs typeface="Times New Roman" panose="02020603050405020304" pitchFamily="18" charset="0"/>
              </a:rPr>
              <a:t>的输出</a:t>
            </a:r>
            <a:endParaRPr lang="en-US" altLang="zh-CN" dirty="0">
              <a:ea typeface="等线" panose="02010600030101010101" pitchFamily="2" charset="-122"/>
              <a:cs typeface="Times New Roman" panose="02020603050405020304" pitchFamily="18" charset="0"/>
            </a:endParaRPr>
          </a:p>
          <a:p>
            <a:pPr indent="0" fontAlgn="auto">
              <a:lnSpc>
                <a:spcPct val="120000"/>
              </a:lnSpc>
            </a:pPr>
            <a:r>
              <a:rPr lang="zh-CN" altLang="en-US" b="1" dirty="0"/>
              <a:t>输出</a:t>
            </a:r>
            <a:r>
              <a:rPr lang="zh-CN" altLang="en-US" dirty="0"/>
              <a:t>：</a:t>
            </a:r>
            <a:r>
              <a:rPr lang="en-US" altLang="zh-CN" dirty="0"/>
              <a:t>&lt;</a:t>
            </a:r>
            <a:r>
              <a:rPr lang="en-US" altLang="zh-CN" b="1" kern="100" dirty="0">
                <a:latin typeface="等线" panose="02010600030101010101" pitchFamily="2" charset="-122"/>
                <a:ea typeface="等线" panose="02010600030101010101" pitchFamily="2" charset="-122"/>
                <a:cs typeface="Times New Roman" panose="02020603050405020304" pitchFamily="18" charset="0"/>
              </a:rPr>
              <a:t>-1, </a:t>
            </a:r>
            <a:r>
              <a:rPr lang="en-US" altLang="zh-CN" b="1" kern="100" dirty="0" err="1">
                <a:latin typeface="等线" panose="02010600030101010101" pitchFamily="2" charset="-122"/>
                <a:ea typeface="等线" panose="02010600030101010101" pitchFamily="2" charset="-122"/>
                <a:cs typeface="Times New Roman" panose="02020603050405020304" pitchFamily="18" charset="0"/>
              </a:rPr>
              <a:t>mean_vector&gt;</a:t>
            </a:r>
            <a:r>
              <a:rPr lang="en-US" altLang="zh-CN" b="1" kern="100" dirty="0">
                <a:latin typeface="等线" panose="02010600030101010101" pitchFamily="2" charset="-122"/>
                <a:ea typeface="等线" panose="02010600030101010101" pitchFamily="2" charset="-122"/>
                <a:cs typeface="Times New Roman" panose="02020603050405020304" pitchFamily="18" charset="0"/>
              </a:rPr>
              <a:t>  &lt;-2, </a:t>
            </a:r>
            <a:r>
              <a:rPr lang="en-US" altLang="zh-CN" b="1" kern="100" dirty="0" err="1">
                <a:latin typeface="等线" panose="02010600030101010101" pitchFamily="2" charset="-122"/>
                <a:ea typeface="等线" panose="02010600030101010101" pitchFamily="2" charset="-122"/>
                <a:cs typeface="Times New Roman" panose="02020603050405020304" pitchFamily="18" charset="0"/>
              </a:rPr>
              <a:t>mean_square_vector&gt;</a:t>
            </a:r>
            <a:endParaRPr lang="en-US" altLang="zh-CN" b="1" kern="100" dirty="0" err="1">
              <a:latin typeface="等线" panose="02010600030101010101" pitchFamily="2" charset="-122"/>
              <a:ea typeface="等线" panose="02010600030101010101" pitchFamily="2" charset="-122"/>
              <a:cs typeface="Times New Roman" panose="02020603050405020304" pitchFamily="18" charset="0"/>
            </a:endParaRPr>
          </a:p>
          <a:p>
            <a:pPr indent="0" fontAlgn="auto">
              <a:lnSpc>
                <a:spcPct val="120000"/>
              </a:lnSpc>
            </a:pPr>
            <a:endParaRPr lang="en-US" altLang="zh-CN" b="1" kern="100" dirty="0">
              <a:latin typeface="等线" panose="02010600030101010101" pitchFamily="2" charset="-122"/>
              <a:ea typeface="等线" panose="02010600030101010101" pitchFamily="2" charset="-122"/>
              <a:cs typeface="Times New Roman" panose="02020603050405020304" pitchFamily="18" charset="0"/>
            </a:endParaRPr>
          </a:p>
          <a:p>
            <a:pPr>
              <a:lnSpc>
                <a:spcPct val="115000"/>
              </a:lnSpc>
              <a:spcAft>
                <a:spcPts val="800"/>
              </a:spcAft>
              <a:buNone/>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为了使用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PCA</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进行降维，需要计算所有特征向量的均值和方差</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对向量进行标准化</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，方差可以通过所有向量平方的均值减去均值的平方计算出，所以为了一个</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job</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解决这个问题，这个</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job</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输出所有向量的均值以及平方的均值。</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同时标准化的向量进行聚类的结果质量会更好。</a:t>
            </a:r>
            <a:endPar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15000"/>
              </a:lnSpc>
              <a:spcAft>
                <a:spcPts val="800"/>
              </a:spcAft>
              <a:buNone/>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15000"/>
              </a:lnSpc>
              <a:spcAft>
                <a:spcPts val="800"/>
              </a:spcAft>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优化：</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vectorwritable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里面实现了向量的原地加法，以及向量平方后的原地加法，原地加法节省空间同时避免了再次分配空间的开销，同时维护</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cnt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记录当前累加的向量数目，</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mapper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里面只进行加法不输出，在每个</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mapper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里面累加结束后在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cleanup</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方法里面输出当前</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mapper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的累加结果并最终在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reducer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里面累加所有局部结果并计算均值，这样处理效率最高（使用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combiner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会在缓冲区满后溢写时进行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combine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的操作，需要再次读入数据，同时</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combiner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不一定每次都会调用最终</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combiner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处理后输出的数据量要比</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mapper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cleanup</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输出开销大很多）。</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0" fontAlgn="auto">
              <a:lnSpc>
                <a:spcPct val="120000"/>
              </a:lnSpc>
            </a:pPr>
            <a:endParaRPr lang="zh-CN" altLang="en-US" dirty="0"/>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59130" y="780415"/>
            <a:ext cx="11290935" cy="726609"/>
          </a:xfrm>
          <a:prstGeom prst="rect">
            <a:avLst/>
          </a:prstGeom>
          <a:noFill/>
        </p:spPr>
        <p:txBody>
          <a:bodyPr wrap="square" rtlCol="0">
            <a:spAutoFit/>
          </a:bodyPr>
          <a:lstStyle/>
          <a:p>
            <a:pPr indent="0" algn="ctr" fontAlgn="auto">
              <a:lnSpc>
                <a:spcPct val="120000"/>
              </a:lnSpc>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0" fontAlgn="auto">
              <a:lnSpc>
                <a:spcPct val="120000"/>
              </a:lnSpc>
            </a:pPr>
            <a:r>
              <a:rPr lang="zh-CN" altLang="en-US" dirty="0"/>
              <a:t>优化后：（</a:t>
            </a:r>
            <a:r>
              <a:rPr lang="en-US" altLang="zh-CN" dirty="0"/>
              <a:t>Cleanup</a:t>
            </a:r>
            <a:r>
              <a:rPr lang="zh-CN" altLang="en-US" dirty="0"/>
              <a:t>输出） </a:t>
            </a:r>
            <a:r>
              <a:rPr lang="en-US" altLang="zh-CN" dirty="0"/>
              <a:t>			</a:t>
            </a:r>
            <a:r>
              <a:rPr lang="zh-CN" altLang="en-US" dirty="0"/>
              <a:t>优化前：（使用</a:t>
            </a:r>
            <a:r>
              <a:rPr lang="en-US" altLang="zh-CN" dirty="0"/>
              <a:t>combiner</a:t>
            </a:r>
            <a:r>
              <a:rPr lang="zh-CN" altLang="en-US" dirty="0"/>
              <a:t>）</a:t>
            </a:r>
            <a:endParaRPr lang="zh-CN" altLang="en-US" dirty="0"/>
          </a:p>
        </p:txBody>
      </p:sp>
      <p:pic>
        <p:nvPicPr>
          <p:cNvPr id="3" name="图片 2"/>
          <p:cNvPicPr>
            <a:picLocks noChangeAspect="1"/>
          </p:cNvPicPr>
          <p:nvPr/>
        </p:nvPicPr>
        <p:blipFill>
          <a:blip r:embed="rId1"/>
          <a:stretch>
            <a:fillRect/>
          </a:stretch>
        </p:blipFill>
        <p:spPr>
          <a:xfrm>
            <a:off x="609318" y="1829531"/>
            <a:ext cx="5579543" cy="2799176"/>
          </a:xfrm>
          <a:prstGeom prst="rect">
            <a:avLst/>
          </a:prstGeom>
        </p:spPr>
      </p:pic>
      <p:pic>
        <p:nvPicPr>
          <p:cNvPr id="4" name="图片 3"/>
          <p:cNvPicPr>
            <a:picLocks noChangeAspect="1"/>
          </p:cNvPicPr>
          <p:nvPr/>
        </p:nvPicPr>
        <p:blipFill>
          <a:blip r:embed="rId2"/>
          <a:stretch>
            <a:fillRect/>
          </a:stretch>
        </p:blipFill>
        <p:spPr>
          <a:xfrm>
            <a:off x="5826362" y="1883114"/>
            <a:ext cx="5926160" cy="2645581"/>
          </a:xfrm>
          <a:prstGeom prst="rect">
            <a:avLst/>
          </a:prstGeom>
        </p:spPr>
      </p:pic>
    </p:spTree>
    <p:custDataLst>
      <p:tags r:id="rId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59130" y="780415"/>
            <a:ext cx="11290935" cy="3782060"/>
          </a:xfrm>
          <a:prstGeom prst="rect">
            <a:avLst/>
          </a:prstGeom>
          <a:noFill/>
        </p:spPr>
        <p:txBody>
          <a:bodyPr wrap="square" rtlCol="0">
            <a:spAutoFit/>
          </a:bodyPr>
          <a:lstStyle/>
          <a:p>
            <a:pPr indent="0" algn="ctr" fontAlgn="auto">
              <a:lnSpc>
                <a:spcPct val="120000"/>
              </a:lnSpc>
            </a:pPr>
            <a:r>
              <a:rPr lang="zh-CN" altLang="en-US" sz="2000" b="1" dirty="0"/>
              <a:t>任务三：构建用户画像，形成用户聚类</a:t>
            </a:r>
            <a:endParaRPr lang="zh-CN" altLang="en-US" sz="2000" b="1" dirty="0"/>
          </a:p>
          <a:p>
            <a:pPr>
              <a:lnSpc>
                <a:spcPct val="120000"/>
              </a:lnSpc>
            </a:pP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T3_PCA_Standardization</a:t>
            </a:r>
            <a:r>
              <a:rPr lang="en-US" altLang="zh-CN" b="1" dirty="0"/>
              <a:t>:</a:t>
            </a:r>
            <a:endParaRPr lang="en-US" altLang="zh-CN" b="1" dirty="0"/>
          </a:p>
          <a:p>
            <a:pPr>
              <a:lnSpc>
                <a:spcPct val="120000"/>
              </a:lnSpc>
            </a:pPr>
            <a:r>
              <a:rPr lang="zh-CN" altLang="zh-CN" sz="1800" dirty="0">
                <a:effectLst/>
                <a:ea typeface="等线" panose="02010600030101010101" pitchFamily="2" charset="-122"/>
                <a:cs typeface="Times New Roman" panose="02020603050405020304" pitchFamily="18" charset="0"/>
              </a:rPr>
              <a:t>将向量减去均值再除以标准差进行标准化处理，标准差为平方的均值减去均值的平方再开方。</a:t>
            </a:r>
            <a:endParaRPr lang="en-US" altLang="zh-CN" b="1" dirty="0"/>
          </a:p>
          <a:p>
            <a:pPr>
              <a:lnSpc>
                <a:spcPct val="120000"/>
              </a:lnSpc>
            </a:pPr>
            <a:r>
              <a:rPr lang="zh-CN" altLang="en-US" b="1" dirty="0"/>
              <a:t>输入</a:t>
            </a:r>
            <a:r>
              <a:rPr lang="zh-CN" altLang="en-US" dirty="0"/>
              <a:t>：</a:t>
            </a:r>
            <a:r>
              <a:rPr lang="en-US" altLang="zh-CN" sz="1800" dirty="0">
                <a:effectLst/>
                <a:ea typeface="等线" panose="02010600030101010101" pitchFamily="2" charset="-122"/>
                <a:cs typeface="Times New Roman" panose="02020603050405020304" pitchFamily="18" charset="0"/>
              </a:rPr>
              <a:t> </a:t>
            </a:r>
            <a:r>
              <a:rPr lang="en-US" altLang="zh-CN" dirty="0">
                <a:ea typeface="等线" panose="02010600030101010101" pitchFamily="2" charset="-122"/>
                <a:cs typeface="Times New Roman" panose="02020603050405020304" pitchFamily="18" charset="0"/>
              </a:rPr>
              <a:t>T3_User_Feature</a:t>
            </a:r>
            <a:r>
              <a:rPr lang="zh-CN" altLang="en-US" dirty="0">
                <a:ea typeface="等线" panose="02010600030101010101" pitchFamily="2" charset="-122"/>
                <a:cs typeface="Times New Roman" panose="02020603050405020304" pitchFamily="18" charset="0"/>
              </a:rPr>
              <a:t>的输出、</a:t>
            </a:r>
            <a:r>
              <a:rPr lang="en-US" altLang="zh-CN" sz="1800" dirty="0">
                <a:effectLst/>
                <a:ea typeface="等线" panose="02010600030101010101" pitchFamily="2" charset="-122"/>
                <a:cs typeface="Times New Roman" panose="02020603050405020304" pitchFamily="18" charset="0"/>
              </a:rPr>
              <a:t>T3_PCA_Prepare</a:t>
            </a:r>
            <a:r>
              <a:rPr lang="zh-CN" altLang="en-US" sz="1800" dirty="0">
                <a:effectLst/>
                <a:ea typeface="等线" panose="02010600030101010101" pitchFamily="2" charset="-122"/>
                <a:cs typeface="Times New Roman" panose="02020603050405020304" pitchFamily="18" charset="0"/>
              </a:rPr>
              <a:t>的输出</a:t>
            </a:r>
            <a:endParaRPr lang="en-US" altLang="zh-CN" dirty="0"/>
          </a:p>
          <a:p>
            <a:pPr indent="0" fontAlgn="auto">
              <a:lnSpc>
                <a:spcPct val="120000"/>
              </a:lnSpc>
            </a:pPr>
            <a:r>
              <a:rPr lang="zh-CN" altLang="en-US" b="1" dirty="0"/>
              <a:t>输出</a:t>
            </a:r>
            <a:r>
              <a:rPr lang="zh-CN" altLang="en-US" dirty="0"/>
              <a:t>：标准化后的向量</a:t>
            </a:r>
            <a:endParaRPr lang="zh-CN" altLang="en-US" dirty="0"/>
          </a:p>
          <a:p>
            <a:pPr indent="0" fontAlgn="auto">
              <a:lnSpc>
                <a:spcPct val="120000"/>
              </a:lnSpc>
            </a:pPr>
            <a:endParaRPr lang="en-US" altLang="zh-CN" dirty="0"/>
          </a:p>
          <a:p>
            <a:pPr indent="0" fontAlgn="auto">
              <a:lnSpc>
                <a:spcPct val="120000"/>
              </a:lnSpc>
            </a:pPr>
            <a:r>
              <a:rPr lang="zh-CN" altLang="en-US" dirty="0"/>
              <a:t>将</a:t>
            </a:r>
            <a:r>
              <a:rPr lang="en-US" altLang="zh-CN" dirty="0"/>
              <a:t>T3_PCA_Prepare</a:t>
            </a:r>
            <a:r>
              <a:rPr lang="zh-CN" altLang="en-US" dirty="0"/>
              <a:t>的结果加入</a:t>
            </a:r>
            <a:r>
              <a:rPr lang="en-US" altLang="zh-CN" dirty="0"/>
              <a:t>cachefile</a:t>
            </a:r>
            <a:r>
              <a:rPr lang="zh-CN" altLang="en-US" dirty="0"/>
              <a:t>并在</a:t>
            </a:r>
            <a:r>
              <a:rPr lang="en-US" altLang="zh-CN" dirty="0"/>
              <a:t>mapper</a:t>
            </a:r>
            <a:r>
              <a:rPr lang="zh-CN" altLang="en-US" dirty="0"/>
              <a:t>的</a:t>
            </a:r>
            <a:r>
              <a:rPr lang="en-US" altLang="zh-CN" b="1" dirty="0"/>
              <a:t>setup</a:t>
            </a:r>
            <a:r>
              <a:rPr lang="zh-CN" altLang="en-US" dirty="0"/>
              <a:t>方法中读入，调用</a:t>
            </a:r>
            <a:r>
              <a:rPr lang="en-US" altLang="zh-CN" dirty="0"/>
              <a:t>VectorWritable</a:t>
            </a:r>
            <a:r>
              <a:rPr lang="zh-CN" altLang="en-US" dirty="0"/>
              <a:t>的</a:t>
            </a:r>
            <a:r>
              <a:rPr lang="en-US" altLang="zh-CN" dirty="0"/>
              <a:t>squareAndSubInPlace</a:t>
            </a:r>
            <a:r>
              <a:rPr lang="zh-CN" altLang="en-US" dirty="0"/>
              <a:t>方法计算标准差。</a:t>
            </a:r>
            <a:endParaRPr lang="zh-CN" altLang="en-US" dirty="0"/>
          </a:p>
          <a:p>
            <a:pPr indent="0" fontAlgn="auto">
              <a:lnSpc>
                <a:spcPct val="120000"/>
              </a:lnSpc>
            </a:pPr>
            <a:r>
              <a:rPr lang="en-US" altLang="zh-CN" b="1" dirty="0"/>
              <a:t>map</a:t>
            </a:r>
            <a:r>
              <a:rPr lang="zh-CN" altLang="en-US" dirty="0"/>
              <a:t>函数中，将向量减去均值再除以标准差，进行标准化处理。</a:t>
            </a:r>
            <a:endParaRPr lang="zh-CN" altLang="en-US" dirty="0"/>
          </a:p>
          <a:p>
            <a:pPr indent="0" fontAlgn="auto">
              <a:lnSpc>
                <a:spcPct val="120000"/>
              </a:lnSpc>
            </a:pPr>
            <a:endParaRPr lang="zh-CN" altLang="en-US" dirty="0"/>
          </a:p>
          <a:p>
            <a:pPr indent="0" fontAlgn="auto">
              <a:lnSpc>
                <a:spcPct val="120000"/>
              </a:lnSpc>
            </a:pPr>
            <a:r>
              <a:rPr lang="zh-CN" altLang="en-US" dirty="0"/>
              <a:t>没有</a:t>
            </a:r>
            <a:r>
              <a:rPr lang="en-US" altLang="zh-CN" dirty="0"/>
              <a:t>reducer</a:t>
            </a:r>
            <a:endParaRPr lang="en-US" altLang="zh-CN" dirty="0"/>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59130" y="780415"/>
            <a:ext cx="11290935" cy="5110480"/>
          </a:xfrm>
          <a:prstGeom prst="rect">
            <a:avLst/>
          </a:prstGeom>
          <a:noFill/>
        </p:spPr>
        <p:txBody>
          <a:bodyPr wrap="square" rtlCol="0">
            <a:spAutoFit/>
          </a:bodyPr>
          <a:lstStyle/>
          <a:p>
            <a:pPr indent="0" algn="ctr" fontAlgn="auto">
              <a:lnSpc>
                <a:spcPct val="120000"/>
              </a:lnSpc>
            </a:pPr>
            <a:r>
              <a:rPr lang="zh-CN" altLang="en-US" sz="2000" b="1" dirty="0"/>
              <a:t>任务三：构建用户画像，形成用户聚类</a:t>
            </a:r>
            <a:endParaRPr lang="zh-CN" altLang="en-US" sz="2000" b="1" dirty="0"/>
          </a:p>
          <a:p>
            <a:pPr>
              <a:lnSpc>
                <a:spcPct val="120000"/>
              </a:lnSpc>
            </a:pP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T3_PCA_Covariance</a:t>
            </a:r>
            <a:r>
              <a:rPr lang="en-US" altLang="zh-CN" b="1" dirty="0"/>
              <a:t>:</a:t>
            </a:r>
            <a:endParaRPr lang="en-US" altLang="zh-CN" b="1" dirty="0"/>
          </a:p>
          <a:p>
            <a:pPr indent="0" fontAlgn="auto">
              <a:lnSpc>
                <a:spcPct val="120000"/>
              </a:lnSpc>
            </a:pPr>
            <a:r>
              <a:rPr lang="zh-CN" altLang="zh-CN" sz="1800" dirty="0">
                <a:effectLst/>
                <a:ea typeface="等线" panose="02010600030101010101" pitchFamily="2" charset="-122"/>
                <a:cs typeface="Times New Roman" panose="02020603050405020304" pitchFamily="18" charset="0"/>
              </a:rPr>
              <a:t>计算协方差矩阵</a:t>
            </a:r>
            <a:endParaRPr lang="en-US" altLang="zh-CN" sz="1800" dirty="0">
              <a:effectLst/>
              <a:ea typeface="等线" panose="02010600030101010101" pitchFamily="2" charset="-122"/>
              <a:cs typeface="Times New Roman" panose="02020603050405020304" pitchFamily="18" charset="0"/>
            </a:endParaRPr>
          </a:p>
          <a:p>
            <a:pPr indent="0" fontAlgn="auto">
              <a:lnSpc>
                <a:spcPct val="120000"/>
              </a:lnSpc>
            </a:pPr>
            <a:r>
              <a:rPr lang="zh-CN" altLang="en-US" b="1" dirty="0"/>
              <a:t>输入</a:t>
            </a:r>
            <a:r>
              <a:rPr lang="zh-CN" altLang="en-US" dirty="0"/>
              <a:t>：</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en-US" sz="1800" dirty="0"/>
              <a:t>T3_PCA_Standardization的输出</a:t>
            </a:r>
            <a:endParaRPr lang="zh-CN" altLang="en-US" dirty="0"/>
          </a:p>
          <a:p>
            <a:pPr indent="0" fontAlgn="auto">
              <a:lnSpc>
                <a:spcPct val="120000"/>
              </a:lnSpc>
            </a:pPr>
            <a:r>
              <a:rPr lang="zh-CN" altLang="en-US" b="1" dirty="0"/>
              <a:t>输出</a:t>
            </a:r>
            <a:r>
              <a:rPr lang="zh-CN" altLang="en-US" dirty="0"/>
              <a:t>：协方差矩阵特征值分解后的特征向量按照特征值从大到小的顺序</a:t>
            </a:r>
            <a:endParaRPr lang="en-US" altLang="zh-CN" dirty="0"/>
          </a:p>
          <a:p>
            <a:pPr indent="0" fontAlgn="auto">
              <a:lnSpc>
                <a:spcPct val="120000"/>
              </a:lnSpc>
            </a:pPr>
            <a:r>
              <a:rPr lang="zh-CN" altLang="en-US" dirty="0"/>
              <a:t>排成的矩阵</a:t>
            </a:r>
            <a:endParaRPr lang="en-US" altLang="zh-CN" b="1" dirty="0"/>
          </a:p>
          <a:p>
            <a:pPr indent="0" fontAlgn="auto">
              <a:lnSpc>
                <a:spcPct val="120000"/>
              </a:lnSpc>
            </a:pPr>
            <a:endParaRPr lang="en-US" altLang="zh-CN" b="1" dirty="0"/>
          </a:p>
          <a:p>
            <a:pPr indent="0" fontAlgn="auto">
              <a:lnSpc>
                <a:spcPct val="120000"/>
              </a:lnSpc>
            </a:pPr>
            <a:endParaRPr lang="en-US" altLang="zh-CN" dirty="0"/>
          </a:p>
          <a:p>
            <a:pPr>
              <a:lnSpc>
                <a:spcPct val="120000"/>
              </a:lnSpc>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20000"/>
              </a:lnSpc>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20000"/>
              </a:lnSpc>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每一个向量乘以它的转置并将这个</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800*800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维矩阵累加起来，优化方法与计算均值一致，每个</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mapper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里面累加所有矩阵，在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cleanup</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方法中发送给</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reducer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。最后对它进行特征值分解并且将特征值从大到小排序，再按照排序后特征值的顺序将相应的特征向量放入输出矩阵的一行。</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20000"/>
              </a:lnSpc>
            </a:pPr>
            <a:r>
              <a:rPr lang="en-US" altLang="zh-CN" kern="100" dirty="0">
                <a:effectLst/>
                <a:latin typeface="等线" panose="02010600030101010101" pitchFamily="2" charset="-122"/>
                <a:ea typeface="等线" panose="02010600030101010101" pitchFamily="2" charset="-122"/>
                <a:cs typeface="Times New Roman" panose="02020603050405020304" pitchFamily="18" charset="0"/>
              </a:rPr>
              <a:t>还在这个job中输出了排序后的特征值以及这行以及之前按所有特征值之和占所有特征值之和的比率判断判断保留了多少信息。</a:t>
            </a:r>
            <a:endParaRPr lang="en-US"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r="45758"/>
          <a:stretch>
            <a:fillRect/>
          </a:stretch>
        </p:blipFill>
        <p:spPr bwMode="auto">
          <a:xfrm>
            <a:off x="807513" y="2925419"/>
            <a:ext cx="4454851" cy="1093688"/>
          </a:xfrm>
          <a:prstGeom prst="rect">
            <a:avLst/>
          </a:prstGeom>
          <a:noFill/>
          <a:ln>
            <a:noFill/>
          </a:ln>
        </p:spPr>
      </p:pic>
      <p:pic>
        <p:nvPicPr>
          <p:cNvPr id="4" name="图片 3"/>
          <p:cNvPicPr>
            <a:picLocks noChangeAspect="1"/>
          </p:cNvPicPr>
          <p:nvPr/>
        </p:nvPicPr>
        <p:blipFill>
          <a:blip r:embed="rId2"/>
          <a:srcRect r="32255"/>
          <a:stretch>
            <a:fillRect/>
          </a:stretch>
        </p:blipFill>
        <p:spPr>
          <a:xfrm>
            <a:off x="8484220" y="1190784"/>
            <a:ext cx="3573101" cy="2363470"/>
          </a:xfrm>
          <a:prstGeom prst="rect">
            <a:avLst/>
          </a:prstGeom>
        </p:spPr>
      </p:pic>
    </p:spTree>
    <p:custDataLst>
      <p:tags r:id="rId3"/>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59130" y="780415"/>
            <a:ext cx="11290935" cy="4446270"/>
          </a:xfrm>
          <a:prstGeom prst="rect">
            <a:avLst/>
          </a:prstGeom>
          <a:noFill/>
        </p:spPr>
        <p:txBody>
          <a:bodyPr wrap="square" rtlCol="0">
            <a:spAutoFit/>
          </a:bodyPr>
          <a:lstStyle/>
          <a:p>
            <a:pPr indent="0" algn="ctr" fontAlgn="auto">
              <a:lnSpc>
                <a:spcPct val="120000"/>
              </a:lnSpc>
            </a:pPr>
            <a:r>
              <a:rPr lang="zh-CN" altLang="en-US" sz="2000" b="1" dirty="0"/>
              <a:t>任务三：构建用户画像，形成用户聚类</a:t>
            </a:r>
            <a:endParaRPr lang="zh-CN" altLang="en-US" sz="2000" b="1" dirty="0"/>
          </a:p>
          <a:p>
            <a:pPr>
              <a:lnSpc>
                <a:spcPct val="120000"/>
              </a:lnSpc>
            </a:pP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T3_PCA_Projection</a:t>
            </a:r>
            <a:r>
              <a:rPr lang="en-US" altLang="zh-CN" b="1" dirty="0"/>
              <a:t>:</a:t>
            </a:r>
            <a:endParaRPr lang="en-US" altLang="zh-CN" b="1" dirty="0"/>
          </a:p>
          <a:p>
            <a:pPr>
              <a:lnSpc>
                <a:spcPct val="120000"/>
              </a:lnSpc>
            </a:pPr>
            <a:r>
              <a:rPr lang="zh-CN" altLang="en-US" sz="1800" dirty="0"/>
              <a:t>这个job实现降维，指定参数k为降维的目标维数。</a:t>
            </a:r>
            <a:endParaRPr lang="zh-CN" altLang="en-US" dirty="0"/>
          </a:p>
          <a:p>
            <a:pPr>
              <a:lnSpc>
                <a:spcPct val="120000"/>
              </a:lnSpc>
            </a:pPr>
            <a:r>
              <a:rPr lang="zh-CN" altLang="en-US" b="1" dirty="0"/>
              <a:t>输入</a:t>
            </a:r>
            <a:r>
              <a:rPr lang="zh-CN" altLang="en-US" dirty="0"/>
              <a:t>：</a:t>
            </a:r>
            <a:r>
              <a:rPr lang="zh-CN" altLang="en-US" sz="1800" dirty="0"/>
              <a:t> T3_PCA_Covariance的输出的降维矩阵、T3_User_Feature输出的用户向量</a:t>
            </a:r>
            <a:endParaRPr lang="en-US" altLang="zh-CN" dirty="0"/>
          </a:p>
          <a:p>
            <a:pPr indent="0" fontAlgn="auto">
              <a:lnSpc>
                <a:spcPct val="120000"/>
              </a:lnSpc>
            </a:pPr>
            <a:r>
              <a:rPr lang="zh-CN" altLang="en-US" b="1" dirty="0"/>
              <a:t>输出</a:t>
            </a:r>
            <a:r>
              <a:rPr lang="zh-CN" altLang="en-US" dirty="0"/>
              <a:t>：降维后的向量</a:t>
            </a:r>
            <a:endParaRPr lang="zh-CN" altLang="en-US" dirty="0"/>
          </a:p>
          <a:p>
            <a:pPr indent="0" fontAlgn="auto">
              <a:lnSpc>
                <a:spcPct val="120000"/>
              </a:lnSpc>
            </a:pPr>
            <a:endParaRPr lang="en-US" altLang="zh-CN" dirty="0"/>
          </a:p>
          <a:p>
            <a:pPr>
              <a:lnSpc>
                <a:spcPct val="120000"/>
              </a:lnSpc>
            </a:pPr>
            <a:r>
              <a:rPr lang="zh-CN" altLang="zh-CN" sz="1800" dirty="0">
                <a:effectLst/>
                <a:ea typeface="等线" panose="02010600030101010101" pitchFamily="2" charset="-122"/>
                <a:cs typeface="Times New Roman" panose="02020603050405020304" pitchFamily="18" charset="0"/>
              </a:rPr>
              <a:t>将</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T3_PCA_Covariance</a:t>
            </a:r>
            <a:r>
              <a:rPr lang="zh-CN" altLang="zh-CN" sz="1800" dirty="0">
                <a:effectLst/>
                <a:ea typeface="等线" panose="02010600030101010101" pitchFamily="2" charset="-122"/>
                <a:cs typeface="Times New Roman" panose="02020603050405020304" pitchFamily="18" charset="0"/>
              </a:rPr>
              <a:t>的结果</a:t>
            </a:r>
            <a:r>
              <a:rPr lang="zh-CN" altLang="en-US" sz="1800" dirty="0">
                <a:effectLst/>
                <a:ea typeface="等线" panose="02010600030101010101" pitchFamily="2" charset="-122"/>
                <a:cs typeface="Times New Roman" panose="02020603050405020304" pitchFamily="18" charset="0"/>
              </a:rPr>
              <a:t>矩阵</a:t>
            </a:r>
            <a:r>
              <a:rPr lang="zh-CN" altLang="zh-CN" sz="1800" dirty="0">
                <a:effectLst/>
                <a:ea typeface="等线" panose="02010600030101010101" pitchFamily="2" charset="-122"/>
                <a:cs typeface="Times New Roman" panose="02020603050405020304" pitchFamily="18" charset="0"/>
              </a:rPr>
              <a:t>加入</a:t>
            </a:r>
            <a:r>
              <a:rPr lang="en-US" altLang="zh-CN" sz="1800" dirty="0" err="1">
                <a:effectLst/>
                <a:ea typeface="等线" panose="02010600030101010101" pitchFamily="2" charset="-122"/>
                <a:cs typeface="Times New Roman" panose="02020603050405020304" pitchFamily="18" charset="0"/>
              </a:rPr>
              <a:t>cachefile</a:t>
            </a:r>
            <a:r>
              <a:rPr lang="zh-CN" altLang="zh-CN" sz="1800" dirty="0">
                <a:effectLst/>
                <a:ea typeface="等线" panose="02010600030101010101" pitchFamily="2" charset="-122"/>
                <a:cs typeface="Times New Roman" panose="02020603050405020304" pitchFamily="18" charset="0"/>
              </a:rPr>
              <a:t>并在</a:t>
            </a:r>
            <a:r>
              <a:rPr lang="en-US" altLang="zh-CN" sz="1800" dirty="0">
                <a:effectLst/>
                <a:ea typeface="等线" panose="02010600030101010101" pitchFamily="2" charset="-122"/>
                <a:cs typeface="Times New Roman" panose="02020603050405020304" pitchFamily="18" charset="0"/>
              </a:rPr>
              <a:t>mapper</a:t>
            </a:r>
            <a:r>
              <a:rPr lang="zh-CN" altLang="zh-CN" sz="1800" dirty="0">
                <a:effectLst/>
                <a:ea typeface="等线" panose="02010600030101010101" pitchFamily="2" charset="-122"/>
                <a:cs typeface="Times New Roman" panose="02020603050405020304" pitchFamily="18" charset="0"/>
              </a:rPr>
              <a:t>的</a:t>
            </a:r>
            <a:r>
              <a:rPr lang="en-US" altLang="zh-CN" sz="1800" dirty="0">
                <a:effectLst/>
                <a:ea typeface="等线" panose="02010600030101010101" pitchFamily="2" charset="-122"/>
                <a:cs typeface="Times New Roman" panose="02020603050405020304" pitchFamily="18" charset="0"/>
              </a:rPr>
              <a:t>setup</a:t>
            </a:r>
            <a:r>
              <a:rPr lang="zh-CN" altLang="zh-CN" sz="1800" dirty="0">
                <a:effectLst/>
                <a:ea typeface="等线" panose="02010600030101010101" pitchFamily="2" charset="-122"/>
                <a:cs typeface="Times New Roman" panose="02020603050405020304" pitchFamily="18" charset="0"/>
              </a:rPr>
              <a:t>方法中读入</a:t>
            </a:r>
            <a:r>
              <a:rPr lang="zh-CN" altLang="en-US" sz="1800" dirty="0">
                <a:effectLst/>
                <a:ea typeface="等线" panose="02010600030101010101" pitchFamily="2" charset="-122"/>
                <a:cs typeface="Times New Roman" panose="02020603050405020304" pitchFamily="18" charset="0"/>
              </a:rPr>
              <a:t>。指定参数</a:t>
            </a:r>
            <a:r>
              <a:rPr lang="en-US" altLang="zh-CN" sz="1800" dirty="0">
                <a:effectLst/>
                <a:ea typeface="等线" panose="02010600030101010101" pitchFamily="2" charset="-122"/>
                <a:cs typeface="Times New Roman" panose="02020603050405020304" pitchFamily="18" charset="0"/>
              </a:rPr>
              <a:t>k</a:t>
            </a:r>
            <a:r>
              <a:rPr lang="zh-CN" altLang="en-US" sz="1800" dirty="0">
                <a:effectLst/>
                <a:ea typeface="等线" panose="02010600030101010101" pitchFamily="2" charset="-122"/>
                <a:cs typeface="Times New Roman" panose="02020603050405020304" pitchFamily="18" charset="0"/>
              </a:rPr>
              <a:t>，选择</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矩阵的前</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k</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行，用这个</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k*n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矩阵乘以</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维向量则得到一个</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k</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维向量。</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20000"/>
              </a:lnSpc>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sym typeface="+mn-ea"/>
            </a:endParaRPr>
          </a:p>
          <a:p>
            <a:pPr>
              <a:lnSpc>
                <a:spcPct val="120000"/>
              </a:lnSpc>
            </a:pPr>
            <a:r>
              <a:rPr lang="zh-CN" altLang="zh-CN" kern="100" dirty="0">
                <a:effectLst/>
                <a:latin typeface="等线" panose="02010600030101010101" pitchFamily="2" charset="-122"/>
                <a:ea typeface="等线" panose="02010600030101010101" pitchFamily="2" charset="-122"/>
                <a:cs typeface="Times New Roman" panose="02020603050405020304" pitchFamily="18" charset="0"/>
                <a:sym typeface="+mn-ea"/>
              </a:rPr>
              <a:t>我们选择将</a:t>
            </a:r>
            <a:r>
              <a:rPr lang="en-US" altLang="zh-CN" kern="100" dirty="0">
                <a:effectLst/>
                <a:latin typeface="等线" panose="02010600030101010101" pitchFamily="2" charset="-122"/>
                <a:ea typeface="等线" panose="02010600030101010101" pitchFamily="2" charset="-122"/>
                <a:cs typeface="Times New Roman" panose="02020603050405020304" pitchFamily="18" charset="0"/>
                <a:sym typeface="+mn-ea"/>
              </a:rPr>
              <a:t>800</a:t>
            </a:r>
            <a:r>
              <a:rPr lang="zh-CN" altLang="zh-CN" kern="100" dirty="0">
                <a:effectLst/>
                <a:latin typeface="等线" panose="02010600030101010101" pitchFamily="2" charset="-122"/>
                <a:ea typeface="等线" panose="02010600030101010101" pitchFamily="2" charset="-122"/>
                <a:cs typeface="Times New Roman" panose="02020603050405020304" pitchFamily="18" charset="0"/>
                <a:sym typeface="+mn-ea"/>
              </a:rPr>
              <a:t>维向量降维</a:t>
            </a:r>
            <a:r>
              <a:rPr lang="en-US" altLang="zh-CN" kern="100" dirty="0">
                <a:effectLst/>
                <a:latin typeface="等线" panose="02010600030101010101" pitchFamily="2" charset="-122"/>
                <a:ea typeface="等线" panose="02010600030101010101" pitchFamily="2" charset="-122"/>
                <a:cs typeface="Times New Roman" panose="02020603050405020304" pitchFamily="18" charset="0"/>
                <a:sym typeface="+mn-ea"/>
              </a:rPr>
              <a:t>200</a:t>
            </a:r>
            <a:r>
              <a:rPr lang="zh-CN" altLang="zh-CN" kern="100" dirty="0">
                <a:effectLst/>
                <a:latin typeface="等线" panose="02010600030101010101" pitchFamily="2" charset="-122"/>
                <a:ea typeface="等线" panose="02010600030101010101" pitchFamily="2" charset="-122"/>
                <a:cs typeface="Times New Roman" panose="02020603050405020304" pitchFamily="18" charset="0"/>
                <a:sym typeface="+mn-ea"/>
              </a:rPr>
              <a:t>维，这样既可以保留较多的信息又可以减轻计算的负担。同时我实现了</a:t>
            </a:r>
            <a:r>
              <a:rPr lang="en-US" altLang="zh-CN" kern="100" dirty="0" err="1">
                <a:effectLst/>
                <a:latin typeface="等线" panose="02010600030101010101" pitchFamily="2" charset="-122"/>
                <a:ea typeface="等线" panose="02010600030101010101" pitchFamily="2" charset="-122"/>
                <a:cs typeface="Times New Roman" panose="02020603050405020304" pitchFamily="18" charset="0"/>
                <a:sym typeface="+mn-ea"/>
              </a:rPr>
              <a:t>MatrixWritable</a:t>
            </a:r>
            <a:r>
              <a:rPr lang="zh-CN" altLang="zh-CN" kern="100" dirty="0">
                <a:effectLst/>
                <a:latin typeface="等线" panose="02010600030101010101" pitchFamily="2" charset="-122"/>
                <a:ea typeface="等线" panose="02010600030101010101" pitchFamily="2" charset="-122"/>
                <a:cs typeface="Times New Roman" panose="02020603050405020304" pitchFamily="18" charset="0"/>
                <a:sym typeface="+mn-ea"/>
              </a:rPr>
              <a:t>类方便处理序列化矩阵文件的输入输出。</a:t>
            </a:r>
            <a:r>
              <a:rPr lang="en-US" altLang="zh-CN" kern="100" dirty="0">
                <a:effectLst/>
                <a:latin typeface="等线" panose="02010600030101010101" pitchFamily="2" charset="-122"/>
                <a:ea typeface="等线" panose="02010600030101010101" pitchFamily="2" charset="-122"/>
                <a:cs typeface="Times New Roman" panose="02020603050405020304" pitchFamily="18" charset="0"/>
                <a:sym typeface="+mn-ea"/>
              </a:rPr>
              <a:t>100</a:t>
            </a:r>
            <a:r>
              <a:rPr lang="zh-CN" altLang="en-US" kern="100" dirty="0">
                <a:effectLst/>
                <a:latin typeface="等线" panose="02010600030101010101" pitchFamily="2" charset="-122"/>
                <a:ea typeface="等线" panose="02010600030101010101" pitchFamily="2" charset="-122"/>
                <a:cs typeface="Times New Roman" panose="02020603050405020304" pitchFamily="18" charset="0"/>
                <a:sym typeface="+mn-ea"/>
              </a:rPr>
              <a:t>维时只保留了</a:t>
            </a:r>
            <a:r>
              <a:rPr lang="en-US" altLang="zh-CN" kern="100" dirty="0">
                <a:effectLst/>
                <a:latin typeface="等线" panose="02010600030101010101" pitchFamily="2" charset="-122"/>
                <a:ea typeface="等线" panose="02010600030101010101" pitchFamily="2" charset="-122"/>
                <a:cs typeface="Times New Roman" panose="02020603050405020304" pitchFamily="18" charset="0"/>
                <a:sym typeface="+mn-ea"/>
              </a:rPr>
              <a:t>50%</a:t>
            </a:r>
            <a:r>
              <a:rPr lang="zh-CN" altLang="en-US" kern="100" dirty="0">
                <a:effectLst/>
                <a:latin typeface="等线" panose="02010600030101010101" pitchFamily="2" charset="-122"/>
                <a:ea typeface="等线" panose="02010600030101010101" pitchFamily="2" charset="-122"/>
                <a:cs typeface="Times New Roman" panose="02020603050405020304" pitchFamily="18" charset="0"/>
                <a:sym typeface="+mn-ea"/>
              </a:rPr>
              <a:t>多的信息，损失过大。</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20000"/>
              </a:lnSpc>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0" fontAlgn="auto">
              <a:lnSpc>
                <a:spcPct val="120000"/>
              </a:lnSpc>
            </a:pPr>
            <a:endParaRPr lang="zh-CN" altLang="en-US" dirty="0"/>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59130" y="780415"/>
            <a:ext cx="11290935" cy="3252685"/>
          </a:xfrm>
          <a:prstGeom prst="rect">
            <a:avLst/>
          </a:prstGeom>
          <a:noFill/>
        </p:spPr>
        <p:txBody>
          <a:bodyPr wrap="square" rtlCol="0">
            <a:spAutoFit/>
          </a:bodyPr>
          <a:lstStyle/>
          <a:p>
            <a:pPr indent="0" algn="ctr" fontAlgn="auto">
              <a:lnSpc>
                <a:spcPct val="120000"/>
              </a:lnSpc>
            </a:pPr>
            <a:r>
              <a:rPr lang="zh-CN" altLang="en-US" sz="2000" b="1" dirty="0"/>
              <a:t>任务三：构建用户画像，形成用户聚类</a:t>
            </a:r>
            <a:endParaRPr lang="zh-CN" altLang="en-US" sz="2000" b="1" dirty="0"/>
          </a:p>
          <a:p>
            <a:pPr>
              <a:lnSpc>
                <a:spcPct val="120000"/>
              </a:lnSpc>
            </a:pPr>
            <a:r>
              <a:rPr lang="en-US" altLang="zh-CN" sz="1800" b="1" dirty="0">
                <a:effectLst/>
                <a:latin typeface="等线" panose="02010600030101010101" pitchFamily="2" charset="-122"/>
                <a:cs typeface="Times New Roman" panose="02020603050405020304" pitchFamily="18" charset="0"/>
              </a:rPr>
              <a:t>T3_Sampling </a:t>
            </a:r>
            <a:r>
              <a:rPr lang="en-US" altLang="zh-CN" b="1" dirty="0"/>
              <a:t>:</a:t>
            </a:r>
            <a:endParaRPr lang="en-US" altLang="zh-CN" b="1" dirty="0"/>
          </a:p>
          <a:p>
            <a:pPr>
              <a:lnSpc>
                <a:spcPct val="120000"/>
              </a:lnSpc>
            </a:pPr>
            <a:r>
              <a:rPr lang="zh-CN" altLang="zh-CN" sz="1800" dirty="0">
                <a:effectLst/>
                <a:ea typeface="等线" panose="02010600030101010101" pitchFamily="2" charset="-122"/>
                <a:cs typeface="Times New Roman" panose="02020603050405020304" pitchFamily="18" charset="0"/>
              </a:rPr>
              <a:t>随机采样</a:t>
            </a:r>
            <a:r>
              <a:rPr lang="en-US" altLang="zh-CN" sz="1800" dirty="0">
                <a:effectLst/>
                <a:ea typeface="等线" panose="02010600030101010101" pitchFamily="2" charset="-122"/>
                <a:cs typeface="Times New Roman" panose="02020603050405020304" pitchFamily="18" charset="0"/>
              </a:rPr>
              <a:t>100</a:t>
            </a:r>
            <a:r>
              <a:rPr lang="zh-CN" altLang="zh-CN" sz="1800" dirty="0">
                <a:effectLst/>
                <a:ea typeface="等线" panose="02010600030101010101" pitchFamily="2" charset="-122"/>
                <a:cs typeface="Times New Roman" panose="02020603050405020304" pitchFamily="18" charset="0"/>
              </a:rPr>
              <a:t>个向量作为初始中心</a:t>
            </a:r>
            <a:r>
              <a:rPr lang="zh-CN" altLang="en-US" sz="1800" dirty="0">
                <a:effectLst/>
                <a:ea typeface="等线" panose="02010600030101010101" pitchFamily="2" charset="-122"/>
                <a:cs typeface="Times New Roman" panose="02020603050405020304" pitchFamily="18" charset="0"/>
              </a:rPr>
              <a:t>，指定参数</a:t>
            </a:r>
            <a:r>
              <a:rPr lang="en-US" altLang="zh-CN" sz="1800" dirty="0">
                <a:effectLst/>
                <a:ea typeface="等线" panose="02010600030101010101" pitchFamily="2" charset="-122"/>
                <a:cs typeface="Times New Roman" panose="02020603050405020304" pitchFamily="18" charset="0"/>
              </a:rPr>
              <a:t>k</a:t>
            </a:r>
            <a:r>
              <a:rPr lang="zh-CN" altLang="en-US" sz="1800" dirty="0">
                <a:effectLst/>
                <a:ea typeface="等线" panose="02010600030101010101" pitchFamily="2" charset="-122"/>
                <a:cs typeface="Times New Roman" panose="02020603050405020304" pitchFamily="18" charset="0"/>
              </a:rPr>
              <a:t>为采样的数目</a:t>
            </a:r>
            <a:endParaRPr lang="en-US" altLang="zh-CN" sz="1800" dirty="0">
              <a:effectLst/>
              <a:ea typeface="等线" panose="02010600030101010101" pitchFamily="2" charset="-122"/>
              <a:cs typeface="Times New Roman" panose="02020603050405020304" pitchFamily="18" charset="0"/>
            </a:endParaRPr>
          </a:p>
          <a:p>
            <a:pPr>
              <a:lnSpc>
                <a:spcPct val="120000"/>
              </a:lnSpc>
            </a:pPr>
            <a:r>
              <a:rPr lang="zh-CN" altLang="en-US" b="1" dirty="0"/>
              <a:t>输入</a:t>
            </a:r>
            <a:r>
              <a:rPr lang="zh-CN" altLang="en-US" dirty="0"/>
              <a:t>：</a:t>
            </a:r>
            <a:r>
              <a:rPr lang="en-US" altLang="zh-CN" sz="1800" dirty="0">
                <a:effectLst/>
                <a:ea typeface="等线" panose="02010600030101010101" pitchFamily="2" charset="-122"/>
                <a:cs typeface="Times New Roman" panose="02020603050405020304" pitchFamily="18" charset="0"/>
              </a:rPr>
              <a:t> </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T3_PCA_Projection</a:t>
            </a:r>
            <a:r>
              <a:rPr lang="zh-CN" altLang="en-US" sz="1800" b="1" kern="100" dirty="0">
                <a:effectLst/>
                <a:latin typeface="等线" panose="02010600030101010101" pitchFamily="2" charset="-122"/>
                <a:ea typeface="等线" panose="02010600030101010101" pitchFamily="2" charset="-122"/>
                <a:cs typeface="Times New Roman" panose="02020603050405020304" pitchFamily="18" charset="0"/>
              </a:rPr>
              <a:t>输出的降维后的向量</a:t>
            </a:r>
            <a:endParaRPr lang="en-US" altLang="zh-CN" dirty="0"/>
          </a:p>
          <a:p>
            <a:pPr indent="0" fontAlgn="auto">
              <a:lnSpc>
                <a:spcPct val="120000"/>
              </a:lnSpc>
            </a:pPr>
            <a:r>
              <a:rPr lang="zh-CN" altLang="en-US" b="1" dirty="0"/>
              <a:t>输出</a:t>
            </a:r>
            <a:r>
              <a:rPr lang="zh-CN" altLang="en-US" dirty="0"/>
              <a:t>：随机选择</a:t>
            </a:r>
            <a:r>
              <a:rPr lang="en-US" altLang="zh-CN" dirty="0"/>
              <a:t>k</a:t>
            </a:r>
            <a:r>
              <a:rPr lang="zh-CN" altLang="en-US" dirty="0"/>
              <a:t>个向量，此处</a:t>
            </a:r>
            <a:r>
              <a:rPr lang="en-US" altLang="zh-CN" dirty="0"/>
              <a:t>k</a:t>
            </a:r>
            <a:r>
              <a:rPr lang="zh-CN" altLang="en-US" dirty="0"/>
              <a:t>指定为</a:t>
            </a:r>
            <a:r>
              <a:rPr lang="en-US" altLang="zh-CN" dirty="0"/>
              <a:t>100</a:t>
            </a:r>
            <a:endParaRPr lang="en-US" altLang="zh-CN" dirty="0"/>
          </a:p>
          <a:p>
            <a:pPr>
              <a:lnSpc>
                <a:spcPct val="115000"/>
              </a:lnSpc>
              <a:spcAft>
                <a:spcPts val="800"/>
              </a:spcAft>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采用蓄水池采样方法选取，保证选中每个向量的概率均匀</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。每个</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mapper</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选取</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k</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个样本汇集到</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reducer</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中再选取</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k</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个样本。对于下标</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j</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生成一个小于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j</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的随机数，如果</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j</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小于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k</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则替换数组中该位置的向量。</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15000"/>
              </a:lnSpc>
              <a:spcAft>
                <a:spcPts val="800"/>
              </a:spcAft>
            </a:pP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15000"/>
              </a:lnSpc>
              <a:spcAft>
                <a:spcPts val="800"/>
              </a:spcAft>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786720" y="4772888"/>
            <a:ext cx="9089472" cy="1500321"/>
          </a:xfrm>
          <a:prstGeom prst="rect">
            <a:avLst/>
          </a:prstGeom>
        </p:spPr>
      </p:pic>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82320" y="978535"/>
            <a:ext cx="9293860" cy="2158365"/>
          </a:xfrm>
          <a:prstGeom prst="rect">
            <a:avLst/>
          </a:prstGeom>
          <a:noFill/>
        </p:spPr>
        <p:txBody>
          <a:bodyPr wrap="square" rtlCol="0">
            <a:spAutoFit/>
          </a:bodyPr>
          <a:p>
            <a:pPr indent="0" fontAlgn="auto">
              <a:lnSpc>
                <a:spcPct val="120000"/>
              </a:lnSpc>
            </a:pPr>
            <a:r>
              <a:rPr lang="zh-CN" altLang="en-US" sz="2000" b="1"/>
              <a:t>小组成员</a:t>
            </a:r>
            <a:r>
              <a:rPr lang="en-US" altLang="zh-CN" sz="2000" b="1"/>
              <a:t>&amp;</a:t>
            </a:r>
            <a:r>
              <a:rPr lang="zh-CN" altLang="en-US" sz="2000" b="1"/>
              <a:t>分工情况</a:t>
            </a:r>
            <a:endParaRPr lang="zh-CN" altLang="en-US" sz="2000" b="1"/>
          </a:p>
          <a:p>
            <a:pPr indent="0" fontAlgn="auto">
              <a:lnSpc>
                <a:spcPct val="120000"/>
              </a:lnSpc>
            </a:pPr>
            <a:r>
              <a:rPr lang="zh-CN" altLang="en-US"/>
              <a:t>陈德丹</a:t>
            </a:r>
            <a:r>
              <a:rPr lang="en-US" altLang="zh-CN"/>
              <a:t>  221220159  3242713913@qq.com  </a:t>
            </a:r>
            <a:r>
              <a:rPr lang="zh-CN" altLang="en-US"/>
              <a:t>负责</a:t>
            </a:r>
            <a:r>
              <a:rPr lang="en-US" altLang="zh-CN"/>
              <a:t>Task1</a:t>
            </a:r>
            <a:r>
              <a:rPr lang="zh-CN" altLang="en-US"/>
              <a:t>、</a:t>
            </a:r>
            <a:r>
              <a:rPr lang="en-US" altLang="zh-CN"/>
              <a:t>Task4</a:t>
            </a:r>
            <a:r>
              <a:rPr lang="zh-CN" altLang="en-US"/>
              <a:t>、实验报告</a:t>
            </a:r>
            <a:r>
              <a:rPr lang="en-US" altLang="zh-CN"/>
              <a:t>&amp;ppt</a:t>
            </a:r>
            <a:r>
              <a:rPr lang="zh-CN" altLang="en-US"/>
              <a:t>整理</a:t>
            </a:r>
            <a:endParaRPr lang="en-US" altLang="zh-CN"/>
          </a:p>
          <a:p>
            <a:pPr indent="0" fontAlgn="auto">
              <a:lnSpc>
                <a:spcPct val="120000"/>
              </a:lnSpc>
            </a:pPr>
            <a:r>
              <a:rPr lang="zh-CN" altLang="en-US"/>
              <a:t>高心尧</a:t>
            </a:r>
            <a:r>
              <a:rPr lang="en-US" altLang="zh-CN"/>
              <a:t>  221220139  1612759455@qq.com  </a:t>
            </a:r>
            <a:r>
              <a:rPr lang="zh-CN" altLang="en-US"/>
              <a:t>负责</a:t>
            </a:r>
            <a:r>
              <a:rPr lang="en-US" altLang="zh-CN"/>
              <a:t>Task2</a:t>
            </a:r>
            <a:r>
              <a:rPr lang="zh-CN" altLang="en-US"/>
              <a:t>、</a:t>
            </a:r>
            <a:r>
              <a:rPr lang="en-US" altLang="zh-CN"/>
              <a:t>Task3</a:t>
            </a:r>
            <a:endParaRPr lang="en-US" altLang="zh-CN"/>
          </a:p>
          <a:p>
            <a:pPr indent="0" fontAlgn="auto">
              <a:lnSpc>
                <a:spcPct val="120000"/>
              </a:lnSpc>
            </a:pPr>
            <a:endParaRPr lang="en-US" altLang="zh-CN"/>
          </a:p>
          <a:p>
            <a:pPr indent="0" fontAlgn="auto">
              <a:lnSpc>
                <a:spcPct val="120000"/>
              </a:lnSpc>
            </a:pPr>
            <a:r>
              <a:rPr lang="en-US" altLang="zh-CN" sz="2000" b="1"/>
              <a:t>git</a:t>
            </a:r>
            <a:r>
              <a:rPr lang="zh-CN" altLang="en-US" sz="2000" b="1"/>
              <a:t>项目管理</a:t>
            </a:r>
            <a:endParaRPr lang="zh-CN" altLang="en-US" sz="2000" b="1"/>
          </a:p>
          <a:p>
            <a:pPr indent="0" fontAlgn="auto">
              <a:lnSpc>
                <a:spcPct val="120000"/>
              </a:lnSpc>
            </a:pPr>
            <a:r>
              <a:rPr lang="zh-CN" altLang="en-US"/>
              <a:t>网址：</a:t>
            </a:r>
            <a:r>
              <a:rPr lang="en-US" altLang="zh-CN"/>
              <a:t>https://git.nju.edu.cn/chendedan/bd-1</a:t>
            </a:r>
            <a:endParaRPr lang="zh-CN" altLang="en-US"/>
          </a:p>
        </p:txBody>
      </p:sp>
      <p:pic>
        <p:nvPicPr>
          <p:cNvPr id="3" name="图片 2"/>
          <p:cNvPicPr>
            <a:picLocks noChangeAspect="1"/>
          </p:cNvPicPr>
          <p:nvPr/>
        </p:nvPicPr>
        <p:blipFill>
          <a:blip r:embed="rId1"/>
          <a:stretch>
            <a:fillRect/>
          </a:stretch>
        </p:blipFill>
        <p:spPr>
          <a:xfrm>
            <a:off x="782003" y="3089275"/>
            <a:ext cx="5258435" cy="2727960"/>
          </a:xfrm>
          <a:prstGeom prst="rect">
            <a:avLst/>
          </a:prstGeom>
          <a:noFill/>
          <a:ln>
            <a:noFill/>
          </a:ln>
        </p:spPr>
      </p:pic>
      <p:pic>
        <p:nvPicPr>
          <p:cNvPr id="4" name="图片 1"/>
          <p:cNvPicPr>
            <a:picLocks noChangeAspect="1"/>
          </p:cNvPicPr>
          <p:nvPr/>
        </p:nvPicPr>
        <p:blipFill>
          <a:blip r:embed="rId2"/>
          <a:stretch>
            <a:fillRect/>
          </a:stretch>
        </p:blipFill>
        <p:spPr>
          <a:xfrm>
            <a:off x="6413500" y="2413318"/>
            <a:ext cx="4558030" cy="1810385"/>
          </a:xfrm>
          <a:prstGeom prst="rect">
            <a:avLst/>
          </a:prstGeom>
          <a:noFill/>
          <a:ln>
            <a:noFill/>
          </a:ln>
        </p:spPr>
      </p:pic>
      <p:pic>
        <p:nvPicPr>
          <p:cNvPr id="6" name="图片 3"/>
          <p:cNvPicPr>
            <a:picLocks noChangeAspect="1"/>
          </p:cNvPicPr>
          <p:nvPr/>
        </p:nvPicPr>
        <p:blipFill>
          <a:blip r:embed="rId3"/>
          <a:stretch>
            <a:fillRect/>
          </a:stretch>
        </p:blipFill>
        <p:spPr>
          <a:xfrm>
            <a:off x="6511290" y="4410075"/>
            <a:ext cx="3907790" cy="1963420"/>
          </a:xfrm>
          <a:prstGeom prst="rect">
            <a:avLst/>
          </a:prstGeom>
          <a:noFill/>
          <a:ln>
            <a:noFill/>
          </a:ln>
        </p:spPr>
      </p:pic>
    </p:spTree>
    <p:custDataLst>
      <p:tags r:id="rId4"/>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658937" y="914171"/>
            <a:ext cx="7471425" cy="4674813"/>
          </a:xfrm>
          <a:prstGeom prst="rect">
            <a:avLst/>
          </a:prstGeom>
        </p:spPr>
      </p:pic>
    </p:spTree>
    <p:custDataLst>
      <p:tags r:id="rId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59130" y="780415"/>
            <a:ext cx="11290935" cy="3117850"/>
          </a:xfrm>
          <a:prstGeom prst="rect">
            <a:avLst/>
          </a:prstGeom>
          <a:noFill/>
        </p:spPr>
        <p:txBody>
          <a:bodyPr wrap="square" rtlCol="0">
            <a:spAutoFit/>
          </a:bodyPr>
          <a:lstStyle/>
          <a:p>
            <a:pPr indent="0" algn="ctr" fontAlgn="auto">
              <a:lnSpc>
                <a:spcPct val="120000"/>
              </a:lnSpc>
            </a:pPr>
            <a:r>
              <a:rPr lang="zh-CN" altLang="en-US" sz="2000" b="1" dirty="0"/>
              <a:t>任务三：构建用户画像，形成用户聚类</a:t>
            </a:r>
            <a:endParaRPr lang="zh-CN" altLang="en-US" sz="2000" b="1" dirty="0"/>
          </a:p>
          <a:p>
            <a:pPr>
              <a:lnSpc>
                <a:spcPct val="120000"/>
              </a:lnSpc>
            </a:pPr>
            <a:r>
              <a:rPr lang="en-US" altLang="zh-CN" sz="1800" b="1" dirty="0">
                <a:effectLst/>
                <a:latin typeface="等线" panose="02010600030101010101" pitchFamily="2" charset="-122"/>
                <a:cs typeface="Times New Roman" panose="02020603050405020304" pitchFamily="18" charset="0"/>
              </a:rPr>
              <a:t>T3_KMeans</a:t>
            </a:r>
            <a:r>
              <a:rPr lang="en-US" altLang="zh-CN" b="1" dirty="0"/>
              <a:t>:</a:t>
            </a:r>
            <a:endParaRPr lang="en-US" altLang="zh-CN" b="1" dirty="0"/>
          </a:p>
          <a:p>
            <a:pPr>
              <a:lnSpc>
                <a:spcPct val="120000"/>
              </a:lnSpc>
            </a:pPr>
            <a:r>
              <a:rPr lang="zh-CN" altLang="en-US" sz="1800" dirty="0">
                <a:effectLst/>
                <a:ea typeface="等线" panose="02010600030101010101" pitchFamily="2" charset="-122"/>
                <a:cs typeface="Times New Roman" panose="02020603050405020304" pitchFamily="18" charset="0"/>
              </a:rPr>
              <a:t>实现</a:t>
            </a:r>
            <a:r>
              <a:rPr lang="en-US" altLang="zh-CN" sz="1800" dirty="0" err="1">
                <a:effectLst/>
                <a:ea typeface="等线" panose="02010600030101010101" pitchFamily="2" charset="-122"/>
                <a:cs typeface="Times New Roman" panose="02020603050405020304" pitchFamily="18" charset="0"/>
              </a:rPr>
              <a:t>kmeans</a:t>
            </a:r>
            <a:r>
              <a:rPr lang="zh-CN" altLang="en-US" sz="1800" dirty="0">
                <a:effectLst/>
                <a:ea typeface="等线" panose="02010600030101010101" pitchFamily="2" charset="-122"/>
                <a:cs typeface="Times New Roman" panose="02020603050405020304" pitchFamily="18" charset="0"/>
              </a:rPr>
              <a:t>聚类</a:t>
            </a:r>
            <a:r>
              <a:rPr lang="zh-CN" altLang="zh-CN" sz="1800" dirty="0">
                <a:effectLst/>
                <a:ea typeface="等线" panose="02010600030101010101" pitchFamily="2" charset="-122"/>
                <a:cs typeface="Times New Roman" panose="02020603050405020304" pitchFamily="18" charset="0"/>
              </a:rPr>
              <a:t>。</a:t>
            </a:r>
            <a:endParaRPr lang="en-US" altLang="zh-CN" b="1" dirty="0"/>
          </a:p>
          <a:p>
            <a:pPr>
              <a:lnSpc>
                <a:spcPct val="120000"/>
              </a:lnSpc>
            </a:pPr>
            <a:r>
              <a:rPr lang="zh-CN" altLang="en-US" b="1" dirty="0"/>
              <a:t>输入</a:t>
            </a:r>
            <a:r>
              <a:rPr lang="zh-CN" altLang="en-US" dirty="0"/>
              <a:t>：降维后的</a:t>
            </a:r>
            <a:r>
              <a:rPr lang="en-US" altLang="zh-CN" dirty="0"/>
              <a:t>200</a:t>
            </a:r>
            <a:r>
              <a:rPr lang="zh-CN" altLang="en-US" dirty="0"/>
              <a:t>维向量，随机选取的</a:t>
            </a:r>
            <a:r>
              <a:rPr lang="en-US" altLang="zh-CN" dirty="0"/>
              <a:t>100</a:t>
            </a:r>
            <a:r>
              <a:rPr lang="zh-CN" altLang="en-US" dirty="0"/>
              <a:t>个初始聚类中心向量。</a:t>
            </a:r>
            <a:endParaRPr lang="en-US" altLang="zh-CN" dirty="0"/>
          </a:p>
          <a:p>
            <a:pPr indent="0" fontAlgn="auto">
              <a:lnSpc>
                <a:spcPct val="120000"/>
              </a:lnSpc>
            </a:pPr>
            <a:r>
              <a:rPr lang="zh-CN" altLang="en-US" b="1" dirty="0"/>
              <a:t>输出</a:t>
            </a:r>
            <a:r>
              <a:rPr lang="zh-CN" altLang="en-US" dirty="0"/>
              <a:t>：</a:t>
            </a:r>
            <a:r>
              <a:rPr lang="en-US" altLang="zh-CN" dirty="0"/>
              <a:t>100</a:t>
            </a:r>
            <a:r>
              <a:rPr lang="zh-CN" altLang="en-US" dirty="0"/>
              <a:t>个聚类中心，</a:t>
            </a:r>
            <a:r>
              <a:rPr lang="en-US" altLang="zh-CN" dirty="0"/>
              <a:t>(</a:t>
            </a:r>
            <a:r>
              <a:rPr lang="en-US" altLang="zh-CN" dirty="0" err="1"/>
              <a:t>IntWritable,VectorWritable</a:t>
            </a:r>
            <a:r>
              <a:rPr lang="en-US" altLang="zh-CN" dirty="0"/>
              <a:t>) </a:t>
            </a:r>
            <a:r>
              <a:rPr lang="zh-CN" altLang="en-US" dirty="0"/>
              <a:t>键值对 </a:t>
            </a:r>
            <a:r>
              <a:rPr lang="en-US" altLang="zh-CN" dirty="0" err="1"/>
              <a:t>cluster_id</a:t>
            </a:r>
            <a:r>
              <a:rPr lang="en-US" altLang="zh-CN" dirty="0"/>
              <a:t> </a:t>
            </a:r>
            <a:r>
              <a:rPr lang="en-US" altLang="zh-CN" dirty="0" err="1"/>
              <a:t>cluster_center</a:t>
            </a:r>
            <a:endParaRPr lang="en-US" altLang="zh-CN" dirty="0"/>
          </a:p>
          <a:p>
            <a:pPr indent="0" fontAlgn="auto">
              <a:lnSpc>
                <a:spcPct val="120000"/>
              </a:lnSpc>
            </a:pPr>
            <a:r>
              <a:rPr lang="zh-CN" altLang="zh-CN" sz="1800" dirty="0">
                <a:effectLst/>
                <a:ea typeface="等线" panose="02010600030101010101" pitchFamily="2" charset="-122"/>
                <a:cs typeface="Times New Roman" panose="02020603050405020304" pitchFamily="18" charset="0"/>
              </a:rPr>
              <a:t>在</a:t>
            </a:r>
            <a:r>
              <a:rPr lang="en-US" altLang="zh-CN" sz="1800" dirty="0">
                <a:effectLst/>
                <a:ea typeface="等线" panose="02010600030101010101" pitchFamily="2" charset="-122"/>
                <a:cs typeface="Times New Roman" panose="02020603050405020304" pitchFamily="18" charset="0"/>
              </a:rPr>
              <a:t>T3_KMeans</a:t>
            </a:r>
            <a:r>
              <a:rPr lang="zh-CN" altLang="zh-CN" sz="1800" dirty="0">
                <a:effectLst/>
                <a:ea typeface="等线" panose="02010600030101010101" pitchFamily="2" charset="-122"/>
                <a:cs typeface="Times New Roman" panose="02020603050405020304" pitchFamily="18" charset="0"/>
              </a:rPr>
              <a:t>中实现了聚类，其中采用一个</a:t>
            </a:r>
            <a:r>
              <a:rPr lang="en-US" altLang="zh-CN" sz="1800" dirty="0">
                <a:effectLst/>
                <a:ea typeface="等线" panose="02010600030101010101" pitchFamily="2" charset="-122"/>
                <a:cs typeface="Times New Roman" panose="02020603050405020304" pitchFamily="18" charset="0"/>
              </a:rPr>
              <a:t>combiner</a:t>
            </a:r>
            <a:r>
              <a:rPr lang="zh-CN" altLang="zh-CN" sz="1800" dirty="0">
                <a:effectLst/>
                <a:ea typeface="等线" panose="02010600030101010101" pitchFamily="2" charset="-122"/>
                <a:cs typeface="Times New Roman" panose="02020603050405020304" pitchFamily="18" charset="0"/>
              </a:rPr>
              <a:t>计算分配到相同</a:t>
            </a:r>
            <a:r>
              <a:rPr lang="en-US" altLang="zh-CN" sz="1800" dirty="0" err="1">
                <a:effectLst/>
                <a:ea typeface="等线" panose="02010600030101010101" pitchFamily="2" charset="-122"/>
                <a:cs typeface="Times New Roman" panose="02020603050405020304" pitchFamily="18" charset="0"/>
              </a:rPr>
              <a:t>cluster_id</a:t>
            </a:r>
            <a:r>
              <a:rPr lang="zh-CN" altLang="zh-CN" sz="1800" dirty="0">
                <a:effectLst/>
                <a:ea typeface="等线" panose="02010600030101010101" pitchFamily="2" charset="-122"/>
                <a:cs typeface="Times New Roman" panose="02020603050405020304" pitchFamily="18" charset="0"/>
              </a:rPr>
              <a:t>的向量的和，并记录向量的数目，减少数据传输的代价。</a:t>
            </a:r>
            <a:r>
              <a:rPr lang="zh-CN" altLang="en-US" dirty="0">
                <a:ea typeface="等线" panose="02010600030101010101" pitchFamily="2" charset="-122"/>
                <a:cs typeface="Times New Roman" panose="02020603050405020304" pitchFamily="18" charset="0"/>
              </a:rPr>
              <a:t>在</a:t>
            </a:r>
            <a:r>
              <a:rPr lang="en-US" altLang="zh-CN" dirty="0">
                <a:ea typeface="等线" panose="02010600030101010101" pitchFamily="2" charset="-122"/>
                <a:cs typeface="Times New Roman" panose="02020603050405020304" pitchFamily="18" charset="0"/>
              </a:rPr>
              <a:t>reducer</a:t>
            </a:r>
            <a:r>
              <a:rPr lang="zh-CN" altLang="en-US" dirty="0">
                <a:ea typeface="等线" panose="02010600030101010101" pitchFamily="2" charset="-122"/>
                <a:cs typeface="Times New Roman" panose="02020603050405020304" pitchFamily="18" charset="0"/>
              </a:rPr>
              <a:t>中相同</a:t>
            </a:r>
            <a:r>
              <a:rPr lang="en-US" altLang="zh-CN" dirty="0" err="1">
                <a:ea typeface="等线" panose="02010600030101010101" pitchFamily="2" charset="-122"/>
                <a:cs typeface="Times New Roman" panose="02020603050405020304" pitchFamily="18" charset="0"/>
              </a:rPr>
              <a:t>cluster_id</a:t>
            </a:r>
            <a:r>
              <a:rPr lang="zh-CN" altLang="en-US" dirty="0">
                <a:ea typeface="等线" panose="02010600030101010101" pitchFamily="2" charset="-122"/>
                <a:cs typeface="Times New Roman" panose="02020603050405020304" pitchFamily="18" charset="0"/>
              </a:rPr>
              <a:t>叠加在一起最后再除以该聚类当前的向量数目得到新的聚类中心。</a:t>
            </a:r>
            <a:r>
              <a:rPr lang="zh-CN" altLang="zh-CN" sz="1800" dirty="0">
                <a:effectLst/>
                <a:ea typeface="等线" panose="02010600030101010101" pitchFamily="2" charset="-122"/>
                <a:cs typeface="Times New Roman" panose="02020603050405020304" pitchFamily="18" charset="0"/>
              </a:rPr>
              <a:t>添加迭代终止条件：质心移动的最大距离小于</a:t>
            </a:r>
            <a:r>
              <a:rPr lang="en-US" altLang="zh-CN" sz="1800" dirty="0">
                <a:effectLst/>
                <a:ea typeface="等线" panose="02010600030101010101" pitchFamily="2" charset="-122"/>
                <a:cs typeface="Times New Roman" panose="02020603050405020304" pitchFamily="18" charset="0"/>
              </a:rPr>
              <a:t>0.1</a:t>
            </a:r>
            <a:r>
              <a:rPr lang="zh-CN" altLang="zh-CN" sz="1800" dirty="0">
                <a:effectLst/>
                <a:ea typeface="等线" panose="02010600030101010101" pitchFamily="2" charset="-122"/>
                <a:cs typeface="Times New Roman" panose="02020603050405020304" pitchFamily="18" charset="0"/>
              </a:rPr>
              <a:t>或者到达一百轮。</a:t>
            </a:r>
            <a:endParaRPr lang="en-US" altLang="zh-CN" sz="1800" dirty="0">
              <a:effectLst/>
              <a:ea typeface="等线" panose="02010600030101010101" pitchFamily="2" charset="-122"/>
              <a:cs typeface="Times New Roman" panose="02020603050405020304" pitchFamily="18" charset="0"/>
            </a:endParaRPr>
          </a:p>
          <a:p>
            <a:pPr indent="0" fontAlgn="auto">
              <a:lnSpc>
                <a:spcPct val="120000"/>
              </a:lnSpc>
            </a:pPr>
            <a:endParaRPr lang="zh-CN" altLang="en-US" dirty="0"/>
          </a:p>
        </p:txBody>
      </p:sp>
      <p:pic>
        <p:nvPicPr>
          <p:cNvPr id="4" name="图片 3"/>
          <p:cNvPicPr>
            <a:picLocks noChangeAspect="1"/>
          </p:cNvPicPr>
          <p:nvPr/>
        </p:nvPicPr>
        <p:blipFill>
          <a:blip r:embed="rId1"/>
          <a:stretch>
            <a:fillRect/>
          </a:stretch>
        </p:blipFill>
        <p:spPr>
          <a:xfrm>
            <a:off x="2161953" y="3521149"/>
            <a:ext cx="6131444" cy="3265057"/>
          </a:xfrm>
          <a:prstGeom prst="rect">
            <a:avLst/>
          </a:prstGeom>
        </p:spPr>
      </p:pic>
    </p:spTree>
    <p:custDataLst>
      <p:tags r:id="rId2"/>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66927" y="1269620"/>
            <a:ext cx="7557847" cy="5492314"/>
          </a:xfrm>
          <a:prstGeom prst="rect">
            <a:avLst/>
          </a:prstGeom>
        </p:spPr>
      </p:pic>
      <p:sp>
        <p:nvSpPr>
          <p:cNvPr id="4" name="文本框 3"/>
          <p:cNvSpPr txBox="1"/>
          <p:nvPr/>
        </p:nvSpPr>
        <p:spPr>
          <a:xfrm>
            <a:off x="1350874" y="763143"/>
            <a:ext cx="10841126" cy="369332"/>
          </a:xfrm>
          <a:prstGeom prst="rect">
            <a:avLst/>
          </a:prstGeom>
          <a:noFill/>
        </p:spPr>
        <p:txBody>
          <a:bodyPr wrap="square">
            <a:spAutoFit/>
          </a:bodyPr>
          <a:lstStyle/>
          <a:p>
            <a:r>
              <a:rPr lang="en-US" altLang="zh-CN" sz="1800" dirty="0" err="1">
                <a:effectLst/>
                <a:latin typeface="等线" panose="02010600030101010101" pitchFamily="2" charset="-122"/>
                <a:cs typeface="Times New Roman" panose="02020603050405020304" pitchFamily="18" charset="0"/>
              </a:rPr>
              <a:t>Cal_Dis</a:t>
            </a:r>
            <a:r>
              <a:rPr lang="zh-CN" altLang="zh-CN" sz="1800" dirty="0">
                <a:effectLst/>
                <a:ea typeface="等线" panose="02010600030101010101" pitchFamily="2" charset="-122"/>
                <a:cs typeface="Times New Roman" panose="02020603050405020304" pitchFamily="18" charset="0"/>
              </a:rPr>
              <a:t>类用于判断</a:t>
            </a:r>
            <a:r>
              <a:rPr lang="en-US" altLang="zh-CN" sz="1800" dirty="0" err="1">
                <a:effectLst/>
                <a:ea typeface="等线" panose="02010600030101010101" pitchFamily="2" charset="-122"/>
                <a:cs typeface="Times New Roman" panose="02020603050405020304" pitchFamily="18" charset="0"/>
              </a:rPr>
              <a:t>kmeans</a:t>
            </a:r>
            <a:r>
              <a:rPr lang="zh-CN" altLang="zh-CN" sz="1800" dirty="0">
                <a:effectLst/>
                <a:ea typeface="等线" panose="02010600030101010101" pitchFamily="2" charset="-122"/>
                <a:cs typeface="Times New Roman" panose="02020603050405020304" pitchFamily="18" charset="0"/>
              </a:rPr>
              <a:t>聚类的结果质量，它计算了两个相邻迭代的</a:t>
            </a:r>
            <a:r>
              <a:rPr lang="en-US" altLang="zh-CN" sz="1800" dirty="0" err="1">
                <a:effectLst/>
                <a:ea typeface="等线" panose="02010600030101010101" pitchFamily="2" charset="-122"/>
                <a:cs typeface="Times New Roman" panose="02020603050405020304" pitchFamily="18" charset="0"/>
              </a:rPr>
              <a:t>kmeans</a:t>
            </a:r>
            <a:r>
              <a:rPr lang="zh-CN" altLang="zh-CN" sz="1800" dirty="0">
                <a:effectLst/>
                <a:ea typeface="等线" panose="02010600030101010101" pitchFamily="2" charset="-122"/>
                <a:cs typeface="Times New Roman" panose="02020603050405020304" pitchFamily="18" charset="0"/>
              </a:rPr>
              <a:t>中心向量之间的距离</a:t>
            </a: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08482" y="859637"/>
            <a:ext cx="8157693" cy="597929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59130" y="780415"/>
            <a:ext cx="11290935" cy="3863365"/>
          </a:xfrm>
          <a:prstGeom prst="rect">
            <a:avLst/>
          </a:prstGeom>
          <a:noFill/>
        </p:spPr>
        <p:txBody>
          <a:bodyPr wrap="square" rtlCol="0">
            <a:spAutoFit/>
          </a:bodyPr>
          <a:lstStyle/>
          <a:p>
            <a:pPr indent="0" algn="ctr" fontAlgn="auto">
              <a:lnSpc>
                <a:spcPct val="120000"/>
              </a:lnSpc>
            </a:pPr>
            <a:r>
              <a:rPr lang="zh-CN" altLang="en-US" sz="2000" b="1" dirty="0"/>
              <a:t>任务三：构建用户画像，形成用户聚类</a:t>
            </a:r>
            <a:endParaRPr lang="zh-CN" altLang="en-US" sz="2000" b="1" dirty="0"/>
          </a:p>
          <a:p>
            <a:pPr>
              <a:lnSpc>
                <a:spcPct val="120000"/>
              </a:lnSpc>
            </a:pPr>
            <a:r>
              <a:rPr lang="en-US" altLang="zh-CN" sz="1800" b="1" dirty="0">
                <a:effectLst/>
                <a:latin typeface="等线" panose="02010600030101010101" pitchFamily="2" charset="-122"/>
                <a:cs typeface="Times New Roman" panose="02020603050405020304" pitchFamily="18" charset="0"/>
              </a:rPr>
              <a:t>T3_KMeans</a:t>
            </a:r>
            <a:r>
              <a:rPr lang="en-US" altLang="zh-CN" b="1" dirty="0"/>
              <a:t>:</a:t>
            </a:r>
            <a:endParaRPr lang="en-US" altLang="zh-CN" b="1" dirty="0"/>
          </a:p>
          <a:p>
            <a:pPr>
              <a:lnSpc>
                <a:spcPct val="115000"/>
              </a:lnSpc>
              <a:spcAft>
                <a:spcPts val="800"/>
              </a:spcAft>
              <a:buNone/>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200</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轮</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聚类的结果可以看到大多数聚类中心已经几乎不移动了</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10^-15</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，但是仍有部分聚类中心移动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0.02</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上下的距离，导致这种结果的可能性有：</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kmeans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的聚类效果受初始选择的聚类中心的影响；</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kmeans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算法容易收敛到局部最优解，在某些情况下，算法可能陷入局部最优解，导致某些类的质心在局部区域内反复调整，无法达到更优的稳定位置；聚类数目选择不合理：</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k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值过大可能会将一些本应属于同一类的样本分割到不同的类中，使得这些类的质心在迭代过程中不断调整；向量维度较高，每一维细小的扰动累加起来导致最后计算出的距离相对较大。</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15000"/>
              </a:lnSpc>
              <a:spcAft>
                <a:spcPts val="800"/>
              </a:spcAft>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改进方案：采用</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kmeans</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其并行化版本为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k-means||,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在论文</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scalable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kmeans</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中提出。</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20000"/>
              </a:lnSpc>
            </a:pPr>
            <a:endParaRPr lang="en-US" altLang="zh-CN" b="1" dirty="0"/>
          </a:p>
          <a:p>
            <a:pPr indent="0" fontAlgn="auto">
              <a:lnSpc>
                <a:spcPct val="120000"/>
              </a:lnSpc>
            </a:pPr>
            <a:endParaRPr lang="zh-CN" altLang="en-US" dirty="0"/>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59130" y="780415"/>
            <a:ext cx="11290935" cy="1788795"/>
          </a:xfrm>
          <a:prstGeom prst="rect">
            <a:avLst/>
          </a:prstGeom>
          <a:noFill/>
        </p:spPr>
        <p:txBody>
          <a:bodyPr wrap="square" rtlCol="0">
            <a:spAutoFit/>
          </a:bodyPr>
          <a:lstStyle/>
          <a:p>
            <a:pPr indent="0" algn="ctr" fontAlgn="auto">
              <a:lnSpc>
                <a:spcPct val="120000"/>
              </a:lnSpc>
            </a:pPr>
            <a:r>
              <a:rPr lang="zh-CN" altLang="en-US" sz="2000" b="1" dirty="0"/>
              <a:t>任务三：构建用户画像，形成用户聚类</a:t>
            </a:r>
            <a:endParaRPr lang="zh-CN" altLang="en-US" sz="2000" b="1" dirty="0"/>
          </a:p>
          <a:p>
            <a:pPr>
              <a:lnSpc>
                <a:spcPct val="120000"/>
              </a:lnSpc>
            </a:pP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T3_User_Cluster</a:t>
            </a:r>
            <a:r>
              <a:rPr lang="en-US" altLang="zh-CN" b="1" dirty="0"/>
              <a:t>:</a:t>
            </a:r>
            <a:endParaRPr lang="en-US" altLang="zh-CN" b="1" dirty="0"/>
          </a:p>
          <a:p>
            <a:pPr>
              <a:lnSpc>
                <a:spcPct val="120000"/>
              </a:lnSpc>
            </a:pPr>
            <a:r>
              <a:rPr lang="zh-CN" altLang="en-US" b="1" dirty="0"/>
              <a:t>输入</a:t>
            </a:r>
            <a:r>
              <a:rPr lang="zh-CN" altLang="en-US" dirty="0"/>
              <a:t>：降维后的用户向量</a:t>
            </a:r>
            <a:r>
              <a:rPr lang="en-US" altLang="zh-CN" dirty="0"/>
              <a:t> </a:t>
            </a:r>
            <a:r>
              <a:rPr lang="zh-CN" altLang="en-US" dirty="0"/>
              <a:t>、</a:t>
            </a:r>
            <a:r>
              <a:rPr lang="en-US" altLang="zh-CN" dirty="0"/>
              <a:t>kmeans</a:t>
            </a:r>
            <a:r>
              <a:rPr lang="zh-CN" altLang="en-US" dirty="0"/>
              <a:t>迭代的某一轮的聚类中心数据、</a:t>
            </a:r>
            <a:r>
              <a:rPr lang="en-US" altLang="zh-CN" dirty="0"/>
              <a:t>k</a:t>
            </a:r>
            <a:r>
              <a:rPr lang="zh-CN" altLang="en-US" dirty="0"/>
              <a:t>值</a:t>
            </a:r>
            <a:endParaRPr lang="zh-CN" altLang="en-US" dirty="0"/>
          </a:p>
          <a:p>
            <a:pPr>
              <a:lnSpc>
                <a:spcPct val="120000"/>
              </a:lnSpc>
            </a:pPr>
            <a:r>
              <a:rPr lang="zh-CN" altLang="en-US" b="1" dirty="0"/>
              <a:t>输出</a:t>
            </a:r>
            <a:r>
              <a:rPr lang="zh-CN" altLang="en-US" dirty="0"/>
              <a:t>：</a:t>
            </a:r>
            <a:r>
              <a:rPr lang="en-US" altLang="zh-CN" dirty="0" err="1"/>
              <a:t>user_id</a:t>
            </a:r>
            <a:r>
              <a:rPr lang="en-US" altLang="zh-CN" dirty="0"/>
              <a:t> </a:t>
            </a:r>
            <a:r>
              <a:rPr lang="en-US" altLang="zh-CN" dirty="0" err="1"/>
              <a:t>cluster_id</a:t>
            </a:r>
            <a:r>
              <a:rPr lang="en-US" altLang="zh-CN" dirty="0"/>
              <a:t> </a:t>
            </a:r>
            <a:endParaRPr lang="en-US" altLang="zh-CN" dirty="0"/>
          </a:p>
          <a:p>
            <a:pPr indent="0" fontAlgn="auto">
              <a:lnSpc>
                <a:spcPct val="120000"/>
              </a:lnSpc>
            </a:pPr>
            <a:r>
              <a:rPr lang="zh-CN" altLang="en-US" dirty="0"/>
              <a:t>计算用户向量与每个聚类中心的距离，输出每个用户</a:t>
            </a:r>
            <a:r>
              <a:rPr lang="en-US" altLang="zh-CN" dirty="0"/>
              <a:t>id</a:t>
            </a:r>
            <a:r>
              <a:rPr lang="zh-CN" altLang="en-US" dirty="0"/>
              <a:t>以及距离最近的</a:t>
            </a:r>
            <a:r>
              <a:rPr lang="en-US" altLang="zh-CN" dirty="0" err="1"/>
              <a:t>cluster_id</a:t>
            </a:r>
            <a:endParaRPr lang="zh-CN" altLang="en-US" dirty="0"/>
          </a:p>
        </p:txBody>
      </p:sp>
      <p:sp>
        <p:nvSpPr>
          <p:cNvPr id="6" name="文本框 5"/>
          <p:cNvSpPr txBox="1"/>
          <p:nvPr/>
        </p:nvSpPr>
        <p:spPr>
          <a:xfrm>
            <a:off x="659130" y="2732354"/>
            <a:ext cx="11290935" cy="3782060"/>
          </a:xfrm>
          <a:prstGeom prst="rect">
            <a:avLst/>
          </a:prstGeom>
          <a:noFill/>
        </p:spPr>
        <p:txBody>
          <a:bodyPr wrap="square" rtlCol="0">
            <a:spAutoFit/>
          </a:bodyPr>
          <a:lstStyle/>
          <a:p>
            <a:pPr indent="0" algn="ctr" fontAlgn="auto">
              <a:lnSpc>
                <a:spcPct val="120000"/>
              </a:lnSpc>
            </a:pPr>
            <a:endParaRPr lang="zh-CN" altLang="en-US" sz="2000" b="1" dirty="0"/>
          </a:p>
          <a:p>
            <a:pPr>
              <a:lnSpc>
                <a:spcPct val="120000"/>
              </a:lnSpc>
            </a:pP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T3_Cluster_Preference</a:t>
            </a:r>
            <a:r>
              <a:rPr lang="en-US" altLang="zh-CN" b="1" dirty="0"/>
              <a:t>:</a:t>
            </a:r>
            <a:endParaRPr lang="en-US" altLang="zh-CN" b="1" dirty="0"/>
          </a:p>
          <a:p>
            <a:pPr>
              <a:lnSpc>
                <a:spcPct val="120000"/>
              </a:lnSpc>
            </a:pPr>
            <a:r>
              <a:rPr lang="zh-CN" altLang="en-US" b="1" dirty="0"/>
              <a:t>输入</a:t>
            </a:r>
            <a:r>
              <a:rPr lang="zh-CN" altLang="en-US" dirty="0"/>
              <a:t>：</a:t>
            </a:r>
            <a:r>
              <a:rPr lang="zh-CN" altLang="en-US" sz="1800" dirty="0"/>
              <a:t>T3的1输出的user_preference, T3_User_Cluster 的输出的（用户id，聚类中心id）键值对（加入cachefile</a:t>
            </a:r>
            <a:r>
              <a:rPr lang="zh-CN" altLang="en-US" sz="1800" dirty="0">
                <a:effectLst/>
                <a:ea typeface="等线" panose="02010600030101010101" pitchFamily="2" charset="-122"/>
                <a:cs typeface="Times New Roman" panose="02020603050405020304" pitchFamily="18" charset="0"/>
              </a:rPr>
              <a:t>）</a:t>
            </a:r>
            <a:endParaRPr lang="en-US" altLang="zh-CN" sz="1800" dirty="0">
              <a:effectLst/>
              <a:ea typeface="等线" panose="02010600030101010101" pitchFamily="2" charset="-122"/>
              <a:cs typeface="Times New Roman" panose="02020603050405020304" pitchFamily="18" charset="0"/>
            </a:endParaRPr>
          </a:p>
          <a:p>
            <a:pPr>
              <a:lnSpc>
                <a:spcPct val="120000"/>
              </a:lnSpc>
            </a:pPr>
            <a:r>
              <a:rPr lang="zh-CN" altLang="en-US" b="1" dirty="0"/>
              <a:t>输出</a:t>
            </a:r>
            <a:r>
              <a:rPr lang="zh-CN" altLang="en-US" dirty="0"/>
              <a:t>：</a:t>
            </a:r>
            <a:r>
              <a:rPr lang="en-US" altLang="zh-CN" dirty="0" err="1"/>
              <a:t>cluster_id</a:t>
            </a:r>
            <a:r>
              <a:rPr lang="en-US" altLang="zh-CN" dirty="0"/>
              <a:t> \t tags={tag_id1}:{t_num1}|{tag_id2}:{t_num2}|…;authors={author1}:{a_num1}|{author2}:{a_num2}|…;years={year1}:{y_num1}|{year2}:{y_num2}</a:t>
            </a:r>
            <a:endParaRPr lang="en-US" altLang="zh-CN" dirty="0"/>
          </a:p>
          <a:p>
            <a:pPr>
              <a:lnSpc>
                <a:spcPct val="120000"/>
              </a:lnSpc>
            </a:pPr>
            <a:r>
              <a:rPr lang="en-US" altLang="zh-CN" dirty="0"/>
              <a:t>Mapper</a:t>
            </a:r>
            <a:r>
              <a:rPr lang="zh-CN" altLang="en-US" dirty="0"/>
              <a:t>中将</a:t>
            </a:r>
            <a:r>
              <a:rPr lang="en-US" altLang="zh-CN" dirty="0"/>
              <a:t>user</a:t>
            </a:r>
            <a:r>
              <a:rPr lang="zh-CN" altLang="en-US" dirty="0"/>
              <a:t>的信息以</a:t>
            </a:r>
            <a:r>
              <a:rPr lang="en-US" altLang="zh-CN" dirty="0" err="1"/>
              <a:t>cluster_id</a:t>
            </a:r>
            <a:r>
              <a:rPr lang="en-US" altLang="zh-CN" dirty="0"/>
              <a:t> Text</a:t>
            </a:r>
            <a:r>
              <a:rPr lang="zh-CN" altLang="en-US" dirty="0"/>
              <a:t>键值对形式发送到</a:t>
            </a:r>
            <a:r>
              <a:rPr lang="en-US" altLang="zh-CN" dirty="0"/>
              <a:t>reducer</a:t>
            </a:r>
            <a:r>
              <a:rPr lang="zh-CN" altLang="en-US" dirty="0"/>
              <a:t>中，</a:t>
            </a:r>
            <a:r>
              <a:rPr lang="en-US" altLang="zh-CN" dirty="0"/>
              <a:t>reducer</a:t>
            </a:r>
            <a:r>
              <a:rPr lang="zh-CN" altLang="en-US" dirty="0"/>
              <a:t>中汇总该聚类的所有信息，用</a:t>
            </a:r>
            <a:r>
              <a:rPr lang="en-US" altLang="zh-CN" dirty="0"/>
              <a:t>map</a:t>
            </a:r>
            <a:r>
              <a:rPr lang="zh-CN" altLang="en-US" dirty="0"/>
              <a:t>记录作者、</a:t>
            </a:r>
            <a:r>
              <a:rPr lang="en-US" altLang="zh-CN" dirty="0"/>
              <a:t>tag</a:t>
            </a:r>
            <a:r>
              <a:rPr lang="zh-CN" altLang="en-US" dirty="0"/>
              <a:t>、</a:t>
            </a:r>
            <a:r>
              <a:rPr lang="en-US" altLang="zh-CN" dirty="0"/>
              <a:t>years</a:t>
            </a:r>
            <a:r>
              <a:rPr lang="zh-CN" altLang="en-US" dirty="0"/>
              <a:t>的值及其数量。</a:t>
            </a:r>
            <a:r>
              <a:rPr lang="zh-CN" altLang="zh-CN" dirty="0"/>
              <a:t>优化：选取最大的</a:t>
            </a:r>
            <a:r>
              <a:rPr lang="en-US" altLang="zh-CN" dirty="0"/>
              <a:t>36/18</a:t>
            </a:r>
            <a:r>
              <a:rPr lang="zh-CN" altLang="zh-CN" dirty="0"/>
              <a:t>个值时采用优先队列（堆）实现而不是将全量数据排序，降低了时间复杂度。</a:t>
            </a:r>
            <a:endParaRPr lang="zh-CN" altLang="zh-CN" dirty="0"/>
          </a:p>
          <a:p>
            <a:pPr>
              <a:lnSpc>
                <a:spcPct val="120000"/>
              </a:lnSpc>
            </a:pPr>
            <a:endParaRPr lang="en-US" altLang="zh-CN" dirty="0"/>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59130" y="780415"/>
            <a:ext cx="11290935" cy="4114165"/>
          </a:xfrm>
          <a:prstGeom prst="rect">
            <a:avLst/>
          </a:prstGeom>
          <a:noFill/>
        </p:spPr>
        <p:txBody>
          <a:bodyPr wrap="square" rtlCol="0">
            <a:spAutoFit/>
          </a:bodyPr>
          <a:p>
            <a:pPr indent="0" algn="ctr" fontAlgn="auto">
              <a:lnSpc>
                <a:spcPct val="120000"/>
              </a:lnSpc>
            </a:pPr>
            <a:r>
              <a:rPr lang="zh-CN" altLang="en-US" sz="2000" b="1"/>
              <a:t>任务四：个性化图书推荐</a:t>
            </a:r>
            <a:r>
              <a:rPr lang="zh-CN" altLang="en-US" sz="2000" b="1"/>
              <a:t>服务</a:t>
            </a:r>
            <a:endParaRPr lang="zh-CN" altLang="en-US" sz="2000" b="1"/>
          </a:p>
          <a:p>
            <a:pPr indent="0" fontAlgn="auto">
              <a:lnSpc>
                <a:spcPct val="120000"/>
              </a:lnSpc>
            </a:pPr>
            <a:r>
              <a:rPr lang="en-US" altLang="zh-CN" b="1"/>
              <a:t>T4_User_R:</a:t>
            </a:r>
            <a:endParaRPr lang="en-US" altLang="zh-CN" b="1"/>
          </a:p>
          <a:p>
            <a:pPr indent="0" fontAlgn="auto">
              <a:lnSpc>
                <a:spcPct val="120000"/>
              </a:lnSpc>
            </a:pPr>
            <a:r>
              <a:rPr lang="zh-CN" altLang="en-US"/>
              <a:t>获取该用户已评分的或已标记为</a:t>
            </a:r>
            <a:r>
              <a:rPr lang="en-US" altLang="zh-CN"/>
              <a:t>‘to_read’</a:t>
            </a:r>
            <a:r>
              <a:rPr lang="zh-CN" altLang="en-US"/>
              <a:t>的图书集合</a:t>
            </a:r>
            <a:r>
              <a:rPr lang="en-US" altLang="zh-CN"/>
              <a:t>R</a:t>
            </a:r>
            <a:endParaRPr lang="en-US" altLang="zh-CN"/>
          </a:p>
          <a:p>
            <a:pPr indent="0" fontAlgn="auto">
              <a:lnSpc>
                <a:spcPct val="120000"/>
              </a:lnSpc>
            </a:pPr>
            <a:r>
              <a:rPr lang="zh-CN" altLang="en-US" b="1"/>
              <a:t>输入</a:t>
            </a:r>
            <a:r>
              <a:rPr lang="zh-CN" altLang="en-US"/>
              <a:t>：</a:t>
            </a:r>
            <a:r>
              <a:rPr lang="en-US" altLang="zh-CN"/>
              <a:t>ratings.csv</a:t>
            </a:r>
            <a:r>
              <a:rPr lang="zh-CN" altLang="en-US"/>
              <a:t>、</a:t>
            </a:r>
            <a:r>
              <a:rPr lang="en-US" altLang="zh-CN"/>
              <a:t>to_read.csv</a:t>
            </a:r>
            <a:endParaRPr lang="en-US" altLang="zh-CN"/>
          </a:p>
          <a:p>
            <a:pPr indent="0" fontAlgn="auto">
              <a:lnSpc>
                <a:spcPct val="120000"/>
              </a:lnSpc>
            </a:pPr>
            <a:r>
              <a:rPr lang="zh-CN" altLang="en-US" b="1"/>
              <a:t>输出</a:t>
            </a:r>
            <a:r>
              <a:rPr lang="zh-CN" altLang="en-US"/>
              <a:t>：每个用户已评分或已标记为</a:t>
            </a:r>
            <a:r>
              <a:rPr lang="en-US" altLang="zh-CN"/>
              <a:t>"to_read"</a:t>
            </a:r>
            <a:r>
              <a:rPr lang="zh-CN" altLang="en-US"/>
              <a:t>的图书集合</a:t>
            </a:r>
            <a:r>
              <a:rPr lang="en-US" altLang="zh-CN"/>
              <a:t>R</a:t>
            </a:r>
            <a:r>
              <a:rPr lang="zh-CN" altLang="en-US"/>
              <a:t>，格式为</a:t>
            </a:r>
            <a:r>
              <a:rPr lang="en-US" altLang="zh-CN"/>
              <a:t>"user_id |R|;book_id1,book_id2,..."</a:t>
            </a:r>
            <a:r>
              <a:rPr lang="zh-CN" altLang="en-US"/>
              <a:t>，例如</a:t>
            </a:r>
            <a:r>
              <a:rPr lang="en-US" altLang="zh-CN"/>
              <a:t>"1 3;1,2,3"  (|R|</a:t>
            </a:r>
            <a:r>
              <a:rPr lang="zh-CN" altLang="en-US"/>
              <a:t>表示集合</a:t>
            </a:r>
            <a:r>
              <a:rPr lang="en-US" altLang="zh-CN"/>
              <a:t>R</a:t>
            </a:r>
            <a:r>
              <a:rPr lang="zh-CN" altLang="en-US"/>
              <a:t>的大小</a:t>
            </a:r>
            <a:r>
              <a:rPr lang="en-US" altLang="zh-CN"/>
              <a:t>)</a:t>
            </a:r>
            <a:endParaRPr lang="en-US" altLang="zh-CN"/>
          </a:p>
          <a:p>
            <a:pPr indent="0" fontAlgn="auto">
              <a:lnSpc>
                <a:spcPct val="120000"/>
              </a:lnSpc>
            </a:pPr>
            <a:endParaRPr lang="zh-CN" altLang="en-US"/>
          </a:p>
          <a:p>
            <a:pPr indent="0" fontAlgn="auto">
              <a:lnSpc>
                <a:spcPct val="120000"/>
              </a:lnSpc>
            </a:pPr>
            <a:r>
              <a:rPr lang="en-US" altLang="zh-CN" b="1"/>
              <a:t>mapper</a:t>
            </a:r>
            <a:r>
              <a:rPr lang="zh-CN" altLang="en-US"/>
              <a:t>中接收两个输入文件</a:t>
            </a:r>
            <a:r>
              <a:rPr lang="en-US" altLang="zh-CN"/>
              <a:t>ratings.csv</a:t>
            </a:r>
            <a:r>
              <a:rPr lang="zh-CN" altLang="en-US"/>
              <a:t>和</a:t>
            </a:r>
            <a:r>
              <a:rPr lang="en-US" altLang="zh-CN"/>
              <a:t>to_read.csv</a:t>
            </a:r>
            <a:r>
              <a:rPr lang="zh-CN" altLang="en-US"/>
              <a:t>，输出</a:t>
            </a:r>
            <a:r>
              <a:rPr lang="en-US" altLang="zh-CN"/>
              <a:t>(user_id, book_id)</a:t>
            </a:r>
            <a:r>
              <a:rPr lang="zh-CN" altLang="en-US"/>
              <a:t>的</a:t>
            </a:r>
            <a:r>
              <a:rPr lang="zh-CN" altLang="en-US"/>
              <a:t>键值对</a:t>
            </a:r>
            <a:endParaRPr lang="zh-CN" altLang="en-US"/>
          </a:p>
          <a:p>
            <a:pPr indent="0" fontAlgn="auto">
              <a:lnSpc>
                <a:spcPct val="120000"/>
              </a:lnSpc>
            </a:pPr>
            <a:endParaRPr lang="zh-CN" altLang="en-US"/>
          </a:p>
          <a:p>
            <a:pPr indent="0" fontAlgn="auto">
              <a:lnSpc>
                <a:spcPct val="120000"/>
              </a:lnSpc>
            </a:pPr>
            <a:r>
              <a:rPr lang="en-US" altLang="zh-CN" b="1"/>
              <a:t>reducer</a:t>
            </a:r>
            <a:r>
              <a:rPr lang="zh-CN" altLang="en-US"/>
              <a:t>中对于同一个</a:t>
            </a:r>
            <a:r>
              <a:rPr lang="en-US" altLang="zh-CN"/>
              <a:t>user_id</a:t>
            </a:r>
            <a:r>
              <a:rPr lang="zh-CN" altLang="en-US"/>
              <a:t>收到了其标记过的所有图书，使用</a:t>
            </a:r>
            <a:r>
              <a:rPr lang="en-US" altLang="zh-CN"/>
              <a:t>set</a:t>
            </a:r>
            <a:r>
              <a:rPr lang="zh-CN" altLang="en-US"/>
              <a:t>过滤，输出集合的大小以及其中的所有</a:t>
            </a:r>
            <a:r>
              <a:rPr lang="zh-CN" altLang="en-US"/>
              <a:t>图书</a:t>
            </a:r>
            <a:endParaRPr lang="zh-CN" altLang="en-US"/>
          </a:p>
          <a:p>
            <a:pPr indent="0" fontAlgn="auto">
              <a:lnSpc>
                <a:spcPct val="120000"/>
              </a:lnSpc>
            </a:pPr>
            <a:r>
              <a:rPr lang="zh-CN" altLang="en-US"/>
              <a:t>（经验证</a:t>
            </a:r>
            <a:r>
              <a:rPr lang="en-US" altLang="zh-CN"/>
              <a:t>R</a:t>
            </a:r>
            <a:r>
              <a:rPr lang="zh-CN" altLang="en-US"/>
              <a:t>的最大值为</a:t>
            </a:r>
            <a:r>
              <a:rPr lang="en-US" altLang="zh-CN"/>
              <a:t>200</a:t>
            </a:r>
            <a:r>
              <a:rPr lang="zh-CN" altLang="en-US"/>
              <a:t>）</a:t>
            </a:r>
            <a:endParaRPr lang="zh-CN" altLang="en-US"/>
          </a:p>
          <a:p>
            <a:pPr indent="0" fontAlgn="auto">
              <a:lnSpc>
                <a:spcPct val="120000"/>
              </a:lnSpc>
            </a:pPr>
            <a:endParaRPr lang="zh-CN" altLang="en-US"/>
          </a:p>
        </p:txBody>
      </p:sp>
      <p:pic>
        <p:nvPicPr>
          <p:cNvPr id="3" name="图片 2"/>
          <p:cNvPicPr>
            <a:picLocks noChangeAspect="1"/>
          </p:cNvPicPr>
          <p:nvPr/>
        </p:nvPicPr>
        <p:blipFill>
          <a:blip r:embed="rId1"/>
          <a:stretch>
            <a:fillRect/>
          </a:stretch>
        </p:blipFill>
        <p:spPr>
          <a:xfrm>
            <a:off x="3568065" y="4508500"/>
            <a:ext cx="5024120" cy="1910715"/>
          </a:xfrm>
          <a:prstGeom prst="rect">
            <a:avLst/>
          </a:prstGeom>
        </p:spPr>
      </p:pic>
    </p:spTree>
    <p:custDataLst>
      <p:tags r:id="rId2"/>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59130" y="780415"/>
            <a:ext cx="11290935" cy="5441950"/>
          </a:xfrm>
          <a:prstGeom prst="rect">
            <a:avLst/>
          </a:prstGeom>
          <a:noFill/>
        </p:spPr>
        <p:txBody>
          <a:bodyPr wrap="square" rtlCol="0">
            <a:noAutofit/>
          </a:bodyPr>
          <a:p>
            <a:pPr indent="0" algn="ctr" fontAlgn="auto">
              <a:lnSpc>
                <a:spcPct val="120000"/>
              </a:lnSpc>
            </a:pPr>
            <a:r>
              <a:rPr lang="zh-CN" altLang="en-US" sz="2000" b="1"/>
              <a:t>任务四：个性化图书推荐</a:t>
            </a:r>
            <a:r>
              <a:rPr lang="zh-CN" altLang="en-US" sz="2000" b="1"/>
              <a:t>服务</a:t>
            </a:r>
            <a:endParaRPr lang="zh-CN" altLang="en-US" sz="2000" b="1"/>
          </a:p>
          <a:p>
            <a:pPr indent="0" fontAlgn="auto">
              <a:lnSpc>
                <a:spcPct val="120000"/>
              </a:lnSpc>
            </a:pPr>
            <a:r>
              <a:rPr lang="en-US" altLang="zh-CN" b="1"/>
              <a:t>T4_Cluster_Recommend:</a:t>
            </a:r>
            <a:endParaRPr lang="en-US" altLang="zh-CN" b="1"/>
          </a:p>
          <a:p>
            <a:pPr indent="0" fontAlgn="auto">
              <a:lnSpc>
                <a:spcPct val="120000"/>
              </a:lnSpc>
            </a:pPr>
            <a:r>
              <a:rPr lang="zh-CN" altLang="en-US"/>
              <a:t>获取每个类簇相似度最高的</a:t>
            </a:r>
            <a:r>
              <a:rPr lang="en-US" altLang="zh-CN"/>
              <a:t>220</a:t>
            </a:r>
            <a:r>
              <a:rPr lang="zh-CN" altLang="en-US"/>
              <a:t>本图书</a:t>
            </a:r>
            <a:endParaRPr lang="zh-CN" altLang="en-US"/>
          </a:p>
          <a:p>
            <a:pPr indent="0" fontAlgn="auto">
              <a:lnSpc>
                <a:spcPct val="120000"/>
              </a:lnSpc>
            </a:pPr>
            <a:r>
              <a:rPr lang="zh-CN" altLang="en-US" b="1"/>
              <a:t>输入</a:t>
            </a:r>
            <a:r>
              <a:rPr lang="zh-CN" altLang="en-US"/>
              <a:t>：</a:t>
            </a:r>
            <a:r>
              <a:rPr lang="en-US" altLang="zh-CN"/>
              <a:t>cluster_preference</a:t>
            </a:r>
            <a:r>
              <a:rPr lang="zh-CN" altLang="en-US"/>
              <a:t>、</a:t>
            </a:r>
            <a:r>
              <a:rPr lang="en-US" altLang="zh-CN"/>
              <a:t>books_simplified</a:t>
            </a:r>
            <a:r>
              <a:rPr lang="zh-CN" altLang="en-US"/>
              <a:t>、</a:t>
            </a:r>
            <a:r>
              <a:rPr lang="en-US" altLang="zh-CN"/>
              <a:t>book_tags_flattened</a:t>
            </a:r>
            <a:endParaRPr lang="en-US" altLang="zh-CN"/>
          </a:p>
          <a:p>
            <a:pPr indent="0" fontAlgn="auto">
              <a:lnSpc>
                <a:spcPct val="120000"/>
              </a:lnSpc>
            </a:pPr>
            <a:r>
              <a:rPr lang="zh-CN" altLang="en-US" b="1"/>
              <a:t>输出</a:t>
            </a:r>
            <a:r>
              <a:rPr lang="zh-CN" altLang="en-US"/>
              <a:t>：与每个类簇相似度最高的</a:t>
            </a:r>
            <a:r>
              <a:rPr lang="en-US" altLang="zh-CN"/>
              <a:t>220</a:t>
            </a:r>
            <a:r>
              <a:rPr lang="zh-CN" altLang="en-US"/>
              <a:t>本图书，格式为</a:t>
            </a:r>
            <a:r>
              <a:rPr lang="en-US" altLang="zh-CN"/>
              <a:t>"0 1,2,3,...,219"</a:t>
            </a:r>
            <a:endParaRPr lang="en-US" altLang="zh-CN"/>
          </a:p>
          <a:p>
            <a:pPr indent="0" fontAlgn="auto">
              <a:lnSpc>
                <a:spcPct val="120000"/>
              </a:lnSpc>
            </a:pPr>
            <a:endParaRPr lang="en-US" altLang="zh-CN"/>
          </a:p>
          <a:p>
            <a:pPr indent="0" fontAlgn="auto">
              <a:lnSpc>
                <a:spcPct val="120000"/>
              </a:lnSpc>
            </a:pPr>
            <a:r>
              <a:rPr lang="zh-CN" altLang="en-US"/>
              <a:t>由于基于兴趣匹配推荐需要根据用户所属的类簇的偏好信息推荐图书，就可以先预处理与每个类簇相似度最高的</a:t>
            </a:r>
            <a:r>
              <a:rPr lang="en-US" altLang="zh-CN"/>
              <a:t>220</a:t>
            </a:r>
            <a:r>
              <a:rPr lang="zh-CN" altLang="en-US"/>
              <a:t>本图书（</a:t>
            </a:r>
            <a:r>
              <a:rPr lang="en-US" altLang="zh-CN"/>
              <a:t>R</a:t>
            </a:r>
            <a:r>
              <a:rPr lang="zh-CN" altLang="en-US"/>
              <a:t>最大为</a:t>
            </a:r>
            <a:r>
              <a:rPr lang="en-US" altLang="zh-CN"/>
              <a:t>200</a:t>
            </a:r>
            <a:r>
              <a:rPr lang="zh-CN" altLang="en-US"/>
              <a:t>，</a:t>
            </a:r>
            <a:r>
              <a:rPr lang="en-US" altLang="zh-CN"/>
              <a:t>220</a:t>
            </a:r>
            <a:r>
              <a:rPr lang="zh-CN" altLang="en-US"/>
              <a:t>本可以满足</a:t>
            </a:r>
            <a:r>
              <a:rPr lang="en-US" altLang="zh-CN"/>
              <a:t>10+|R|</a:t>
            </a:r>
            <a:r>
              <a:rPr lang="zh-CN" altLang="en-US"/>
              <a:t>的要求）</a:t>
            </a:r>
            <a:endParaRPr lang="zh-CN" altLang="en-US"/>
          </a:p>
          <a:p>
            <a:pPr indent="0" fontAlgn="auto">
              <a:lnSpc>
                <a:spcPct val="120000"/>
              </a:lnSpc>
            </a:pPr>
            <a:endParaRPr lang="zh-CN" altLang="en-US"/>
          </a:p>
          <a:p>
            <a:pPr indent="0" fontAlgn="auto">
              <a:lnSpc>
                <a:spcPct val="120000"/>
              </a:lnSpc>
            </a:pPr>
            <a:r>
              <a:rPr lang="zh-CN" altLang="en-US"/>
              <a:t>首先在</a:t>
            </a:r>
            <a:r>
              <a:rPr lang="en-US" altLang="zh-CN" b="1"/>
              <a:t>mapper</a:t>
            </a:r>
            <a:r>
              <a:rPr lang="zh-CN" altLang="en-US"/>
              <a:t>的</a:t>
            </a:r>
            <a:r>
              <a:rPr lang="en-US" altLang="zh-CN"/>
              <a:t>setup</a:t>
            </a:r>
            <a:r>
              <a:rPr lang="zh-CN" altLang="en-US"/>
              <a:t>方法中，把</a:t>
            </a:r>
            <a:r>
              <a:rPr lang="en-US" altLang="zh-CN"/>
              <a:t> books_simplified </a:t>
            </a:r>
            <a:r>
              <a:rPr lang="zh-CN" altLang="en-US"/>
              <a:t>和</a:t>
            </a:r>
            <a:r>
              <a:rPr lang="en-US" altLang="zh-CN"/>
              <a:t> book_tags_flattened </a:t>
            </a:r>
            <a:r>
              <a:rPr lang="zh-CN" altLang="en-US"/>
              <a:t>从</a:t>
            </a:r>
            <a:r>
              <a:rPr lang="en-US" altLang="zh-CN"/>
              <a:t> cache </a:t>
            </a:r>
            <a:r>
              <a:rPr lang="zh-CN" altLang="en-US"/>
              <a:t>中读取出来，建立列表存储每本图书对应的标签及数量、年份、作者；在</a:t>
            </a:r>
            <a:r>
              <a:rPr lang="en-US" altLang="zh-CN"/>
              <a:t>map</a:t>
            </a:r>
            <a:r>
              <a:rPr lang="zh-CN" altLang="en-US"/>
              <a:t>函数中，输入一个类簇的偏好信息，将其存储，然后遍历所有图书，计算与该类簇的相似度，输出的键为</a:t>
            </a:r>
            <a:r>
              <a:rPr lang="en-US" altLang="zh-CN"/>
              <a:t>cluster_id</a:t>
            </a:r>
            <a:r>
              <a:rPr lang="zh-CN" altLang="en-US"/>
              <a:t>，值为</a:t>
            </a:r>
            <a:r>
              <a:rPr lang="en-US" altLang="zh-CN"/>
              <a:t>&lt;bookId, totalSim&gt;</a:t>
            </a:r>
            <a:endParaRPr lang="en-US" altLang="zh-CN"/>
          </a:p>
          <a:p>
            <a:pPr indent="0" fontAlgn="auto">
              <a:lnSpc>
                <a:spcPct val="120000"/>
              </a:lnSpc>
            </a:pPr>
            <a:endParaRPr lang="en-US" altLang="zh-CN"/>
          </a:p>
          <a:p>
            <a:pPr indent="0" fontAlgn="auto">
              <a:lnSpc>
                <a:spcPct val="120000"/>
              </a:lnSpc>
            </a:pPr>
            <a:r>
              <a:rPr lang="en-US" altLang="zh-CN" b="1"/>
              <a:t>reducer</a:t>
            </a:r>
            <a:r>
              <a:rPr lang="zh-CN" altLang="en-US"/>
              <a:t>中使用一个最小堆取相似度最高的</a:t>
            </a:r>
            <a:r>
              <a:rPr lang="en-US" altLang="zh-CN"/>
              <a:t>220</a:t>
            </a:r>
            <a:r>
              <a:rPr lang="zh-CN" altLang="en-US"/>
              <a:t>本图书（添加后超出容量则</a:t>
            </a:r>
            <a:r>
              <a:rPr lang="en-US" altLang="zh-CN"/>
              <a:t>pop</a:t>
            </a:r>
            <a:r>
              <a:rPr lang="zh-CN" altLang="en-US"/>
              <a:t>），再经过排序后输出</a:t>
            </a:r>
            <a:endParaRPr lang="zh-CN" altLang="en-US"/>
          </a:p>
          <a:p>
            <a:pPr indent="0" fontAlgn="auto">
              <a:lnSpc>
                <a:spcPct val="120000"/>
              </a:lnSpc>
            </a:pPr>
            <a:endParaRPr lang="en-US" altLang="zh-CN"/>
          </a:p>
          <a:p>
            <a:pPr indent="0" fontAlgn="auto">
              <a:lnSpc>
                <a:spcPct val="120000"/>
              </a:lnSpc>
            </a:pPr>
            <a:endParaRPr lang="zh-CN" altLang="en-US"/>
          </a:p>
        </p:txBody>
      </p:sp>
      <p:pic>
        <p:nvPicPr>
          <p:cNvPr id="3" name="图片 2"/>
          <p:cNvPicPr>
            <a:picLocks noChangeAspect="1"/>
          </p:cNvPicPr>
          <p:nvPr/>
        </p:nvPicPr>
        <p:blipFill>
          <a:blip r:embed="rId1"/>
          <a:stretch>
            <a:fillRect/>
          </a:stretch>
        </p:blipFill>
        <p:spPr>
          <a:xfrm>
            <a:off x="659130" y="5526405"/>
            <a:ext cx="5539740" cy="1063625"/>
          </a:xfrm>
          <a:prstGeom prst="rect">
            <a:avLst/>
          </a:prstGeom>
        </p:spPr>
      </p:pic>
      <p:pic>
        <p:nvPicPr>
          <p:cNvPr id="4" name="图片 3"/>
          <p:cNvPicPr>
            <a:picLocks noChangeAspect="1"/>
          </p:cNvPicPr>
          <p:nvPr/>
        </p:nvPicPr>
        <p:blipFill>
          <a:blip r:embed="rId2"/>
          <a:stretch>
            <a:fillRect/>
          </a:stretch>
        </p:blipFill>
        <p:spPr>
          <a:xfrm>
            <a:off x="7712710" y="1456690"/>
            <a:ext cx="4333875" cy="1299845"/>
          </a:xfrm>
          <a:prstGeom prst="rect">
            <a:avLst/>
          </a:prstGeom>
        </p:spPr>
      </p:pic>
    </p:spTree>
    <p:custDataLst>
      <p:tags r:id="rId3"/>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59130" y="780415"/>
            <a:ext cx="11290935" cy="5429885"/>
          </a:xfrm>
          <a:prstGeom prst="rect">
            <a:avLst/>
          </a:prstGeom>
          <a:noFill/>
        </p:spPr>
        <p:txBody>
          <a:bodyPr wrap="square" rtlCol="0">
            <a:noAutofit/>
          </a:bodyPr>
          <a:p>
            <a:pPr indent="0" algn="ctr" fontAlgn="auto">
              <a:lnSpc>
                <a:spcPct val="120000"/>
              </a:lnSpc>
            </a:pPr>
            <a:r>
              <a:rPr lang="zh-CN" altLang="en-US" sz="2000" b="1"/>
              <a:t>任务四：个性化图书推荐</a:t>
            </a:r>
            <a:r>
              <a:rPr lang="zh-CN" altLang="en-US" sz="2000" b="1"/>
              <a:t>服务</a:t>
            </a:r>
            <a:endParaRPr lang="zh-CN" altLang="en-US" sz="2000" b="1"/>
          </a:p>
          <a:p>
            <a:pPr indent="0" fontAlgn="auto">
              <a:lnSpc>
                <a:spcPct val="120000"/>
              </a:lnSpc>
            </a:pPr>
            <a:r>
              <a:rPr lang="en-US" altLang="zh-CN" b="1"/>
              <a:t>T4_W1:</a:t>
            </a:r>
            <a:endParaRPr lang="en-US" altLang="zh-CN" b="1"/>
          </a:p>
          <a:p>
            <a:pPr indent="0" fontAlgn="auto">
              <a:lnSpc>
                <a:spcPct val="120000"/>
              </a:lnSpc>
            </a:pPr>
            <a:r>
              <a:rPr lang="zh-CN" altLang="en-US"/>
              <a:t>获取每个用户基于兴趣匹配推荐</a:t>
            </a:r>
            <a:r>
              <a:rPr lang="zh-CN" altLang="en-US"/>
              <a:t>的图书集合</a:t>
            </a:r>
            <a:r>
              <a:rPr lang="en-US" altLang="zh-CN"/>
              <a:t>W1</a:t>
            </a:r>
            <a:endParaRPr lang="en-US" altLang="zh-CN"/>
          </a:p>
          <a:p>
            <a:pPr indent="0" fontAlgn="auto">
              <a:lnSpc>
                <a:spcPct val="120000"/>
              </a:lnSpc>
            </a:pPr>
            <a:r>
              <a:rPr lang="zh-CN" altLang="en-US" b="1"/>
              <a:t>输入</a:t>
            </a:r>
            <a:r>
              <a:rPr lang="zh-CN" altLang="en-US"/>
              <a:t>：</a:t>
            </a:r>
            <a:r>
              <a:rPr lang="en-US" altLang="zh-CN"/>
              <a:t>user_R</a:t>
            </a:r>
            <a:r>
              <a:rPr lang="zh-CN" altLang="en-US"/>
              <a:t>、</a:t>
            </a:r>
            <a:r>
              <a:rPr lang="en-US" altLang="zh-CN"/>
              <a:t>user_cluster</a:t>
            </a:r>
            <a:r>
              <a:rPr lang="zh-CN" altLang="en-US"/>
              <a:t>、</a:t>
            </a:r>
            <a:r>
              <a:rPr lang="en-US" altLang="zh-CN"/>
              <a:t>cluster_recommend</a:t>
            </a:r>
            <a:endParaRPr lang="en-US" altLang="zh-CN"/>
          </a:p>
          <a:p>
            <a:pPr indent="0" fontAlgn="auto">
              <a:lnSpc>
                <a:spcPct val="120000"/>
              </a:lnSpc>
            </a:pPr>
            <a:r>
              <a:rPr lang="zh-CN" altLang="en-US" b="1"/>
              <a:t>输出</a:t>
            </a:r>
            <a:r>
              <a:rPr lang="zh-CN" altLang="en-US"/>
              <a:t>：每个用户的推荐图书集合</a:t>
            </a:r>
            <a:r>
              <a:rPr lang="en-US" altLang="zh-CN"/>
              <a:t>W1</a:t>
            </a:r>
            <a:r>
              <a:rPr lang="zh-CN" altLang="en-US"/>
              <a:t>，格式为</a:t>
            </a:r>
            <a:r>
              <a:rPr lang="en-US" altLang="zh-CN"/>
              <a:t>"user_id book_id1,book_id2,..."</a:t>
            </a:r>
            <a:endParaRPr lang="en-US" altLang="zh-CN"/>
          </a:p>
          <a:p>
            <a:pPr indent="0" fontAlgn="auto">
              <a:lnSpc>
                <a:spcPct val="120000"/>
              </a:lnSpc>
            </a:pPr>
            <a:endParaRPr lang="zh-CN" altLang="en-US"/>
          </a:p>
          <a:p>
            <a:pPr indent="0" fontAlgn="auto">
              <a:lnSpc>
                <a:spcPct val="120000"/>
              </a:lnSpc>
            </a:pPr>
            <a:r>
              <a:rPr lang="zh-CN" altLang="en-US">
                <a:sym typeface="+mn-ea"/>
              </a:rPr>
              <a:t>首先在</a:t>
            </a:r>
            <a:r>
              <a:rPr lang="en-US" altLang="zh-CN" b="1">
                <a:sym typeface="+mn-ea"/>
              </a:rPr>
              <a:t>mapper</a:t>
            </a:r>
            <a:r>
              <a:rPr lang="zh-CN" altLang="en-US">
                <a:sym typeface="+mn-ea"/>
              </a:rPr>
              <a:t>的</a:t>
            </a:r>
            <a:r>
              <a:rPr lang="en-US" altLang="zh-CN">
                <a:sym typeface="+mn-ea"/>
              </a:rPr>
              <a:t>setup</a:t>
            </a:r>
            <a:r>
              <a:rPr lang="zh-CN" altLang="en-US">
                <a:sym typeface="+mn-ea"/>
              </a:rPr>
              <a:t>方法中，从</a:t>
            </a:r>
            <a:r>
              <a:rPr lang="en-US" altLang="zh-CN">
                <a:sym typeface="+mn-ea"/>
              </a:rPr>
              <a:t>cache</a:t>
            </a:r>
            <a:r>
              <a:rPr lang="zh-CN" altLang="en-US">
                <a:sym typeface="+mn-ea"/>
              </a:rPr>
              <a:t>中读取</a:t>
            </a:r>
            <a:r>
              <a:rPr lang="en-US" altLang="zh-CN">
                <a:sym typeface="+mn-ea"/>
              </a:rPr>
              <a:t> user_cluster </a:t>
            </a:r>
            <a:r>
              <a:rPr lang="zh-CN" altLang="en-US">
                <a:sym typeface="+mn-ea"/>
              </a:rPr>
              <a:t>和</a:t>
            </a:r>
            <a:r>
              <a:rPr lang="en-US" altLang="zh-CN">
                <a:sym typeface="+mn-ea"/>
              </a:rPr>
              <a:t> cluster_recommend</a:t>
            </a:r>
            <a:r>
              <a:rPr lang="zh-CN" altLang="en-US">
                <a:sym typeface="+mn-ea"/>
              </a:rPr>
              <a:t>，使用</a:t>
            </a:r>
            <a:r>
              <a:rPr lang="en-US" altLang="zh-CN">
                <a:sym typeface="+mn-ea"/>
              </a:rPr>
              <a:t>map</a:t>
            </a:r>
            <a:r>
              <a:rPr lang="zh-CN" altLang="en-US"/>
              <a:t>存储用户所属类簇的映射表，以及类簇推荐图书的映射表</a:t>
            </a:r>
            <a:r>
              <a:rPr lang="zh-CN" altLang="en-US">
                <a:sym typeface="+mn-ea"/>
              </a:rPr>
              <a:t>；在</a:t>
            </a:r>
            <a:r>
              <a:rPr lang="en-US" altLang="zh-CN">
                <a:sym typeface="+mn-ea"/>
              </a:rPr>
              <a:t>map</a:t>
            </a:r>
            <a:r>
              <a:rPr lang="zh-CN" altLang="en-US">
                <a:sym typeface="+mn-ea"/>
              </a:rPr>
              <a:t>函数中，输入每个用户对应的图书集合</a:t>
            </a:r>
            <a:r>
              <a:rPr lang="en-US" altLang="zh-CN">
                <a:sym typeface="+mn-ea"/>
              </a:rPr>
              <a:t>R</a:t>
            </a:r>
            <a:r>
              <a:rPr lang="zh-CN" altLang="en-US">
                <a:sym typeface="+mn-ea"/>
              </a:rPr>
              <a:t>，通过用户</a:t>
            </a:r>
            <a:r>
              <a:rPr lang="en-US" altLang="zh-CN">
                <a:sym typeface="+mn-ea"/>
              </a:rPr>
              <a:t>id</a:t>
            </a:r>
            <a:r>
              <a:rPr lang="zh-CN" altLang="en-US">
                <a:sym typeface="+mn-ea"/>
              </a:rPr>
              <a:t>获取所属类簇</a:t>
            </a:r>
            <a:r>
              <a:rPr lang="en-US" altLang="zh-CN">
                <a:sym typeface="+mn-ea"/>
              </a:rPr>
              <a:t>id</a:t>
            </a:r>
            <a:r>
              <a:rPr lang="zh-CN" altLang="en-US">
                <a:sym typeface="+mn-ea"/>
              </a:rPr>
              <a:t>，再获取与该类簇偏好信息最相似的</a:t>
            </a:r>
            <a:r>
              <a:rPr lang="en-US" altLang="zh-CN">
                <a:sym typeface="+mn-ea"/>
              </a:rPr>
              <a:t>220</a:t>
            </a:r>
            <a:r>
              <a:rPr lang="zh-CN" altLang="en-US">
                <a:sym typeface="+mn-ea"/>
              </a:rPr>
              <a:t>本图书，截取前</a:t>
            </a:r>
            <a:r>
              <a:rPr lang="en-US" altLang="zh-CN">
                <a:sym typeface="+mn-ea"/>
              </a:rPr>
              <a:t>10+|R|</a:t>
            </a:r>
            <a:r>
              <a:rPr lang="zh-CN" altLang="en-US">
                <a:sym typeface="+mn-ea"/>
              </a:rPr>
              <a:t>本，排除已经在</a:t>
            </a:r>
            <a:r>
              <a:rPr lang="en-US" altLang="zh-CN">
                <a:sym typeface="+mn-ea"/>
              </a:rPr>
              <a:t>R</a:t>
            </a:r>
            <a:r>
              <a:rPr lang="zh-CN" altLang="en-US">
                <a:sym typeface="+mn-ea"/>
              </a:rPr>
              <a:t>里的图书并</a:t>
            </a:r>
            <a:r>
              <a:rPr lang="zh-CN" altLang="en-US">
                <a:sym typeface="+mn-ea"/>
              </a:rPr>
              <a:t>输出</a:t>
            </a:r>
            <a:endParaRPr lang="zh-CN" altLang="en-US">
              <a:sym typeface="+mn-ea"/>
            </a:endParaRPr>
          </a:p>
          <a:p>
            <a:pPr indent="0" fontAlgn="auto">
              <a:lnSpc>
                <a:spcPct val="120000"/>
              </a:lnSpc>
            </a:pPr>
            <a:endParaRPr lang="zh-CN" altLang="en-US">
              <a:sym typeface="+mn-ea"/>
            </a:endParaRPr>
          </a:p>
          <a:p>
            <a:pPr indent="0" fontAlgn="auto">
              <a:lnSpc>
                <a:spcPct val="120000"/>
              </a:lnSpc>
            </a:pPr>
            <a:r>
              <a:rPr lang="zh-CN" altLang="en-US">
                <a:sym typeface="+mn-ea"/>
              </a:rPr>
              <a:t>没有</a:t>
            </a:r>
            <a:r>
              <a:rPr lang="en-US" altLang="zh-CN">
                <a:sym typeface="+mn-ea"/>
              </a:rPr>
              <a:t>reducer</a:t>
            </a:r>
            <a:endParaRPr lang="en-US" altLang="zh-CN">
              <a:sym typeface="+mn-ea"/>
            </a:endParaRPr>
          </a:p>
        </p:txBody>
      </p:sp>
      <p:pic>
        <p:nvPicPr>
          <p:cNvPr id="3" name="图片 2"/>
          <p:cNvPicPr>
            <a:picLocks noChangeAspect="1"/>
          </p:cNvPicPr>
          <p:nvPr/>
        </p:nvPicPr>
        <p:blipFill>
          <a:blip r:embed="rId1"/>
          <a:stretch>
            <a:fillRect/>
          </a:stretch>
        </p:blipFill>
        <p:spPr>
          <a:xfrm>
            <a:off x="2764790" y="4053840"/>
            <a:ext cx="6047740" cy="2212975"/>
          </a:xfrm>
          <a:prstGeom prst="rect">
            <a:avLst/>
          </a:prstGeom>
        </p:spPr>
      </p:pic>
    </p:spTree>
    <p:custDataLst>
      <p:tags r:id="rId2"/>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59130" y="780415"/>
            <a:ext cx="11290935" cy="5532755"/>
          </a:xfrm>
          <a:prstGeom prst="rect">
            <a:avLst/>
          </a:prstGeom>
          <a:noFill/>
        </p:spPr>
        <p:txBody>
          <a:bodyPr wrap="square" rtlCol="0">
            <a:noAutofit/>
          </a:bodyPr>
          <a:p>
            <a:pPr indent="0" algn="ctr" fontAlgn="auto">
              <a:lnSpc>
                <a:spcPct val="120000"/>
              </a:lnSpc>
            </a:pPr>
            <a:r>
              <a:rPr lang="zh-CN" altLang="en-US" sz="2000" b="1"/>
              <a:t>任务四：个性化图书推荐</a:t>
            </a:r>
            <a:r>
              <a:rPr lang="zh-CN" altLang="en-US" sz="2000" b="1"/>
              <a:t>服务</a:t>
            </a:r>
            <a:endParaRPr lang="zh-CN" altLang="en-US" sz="2000" b="1"/>
          </a:p>
          <a:p>
            <a:pPr indent="0" fontAlgn="auto">
              <a:lnSpc>
                <a:spcPct val="120000"/>
              </a:lnSpc>
            </a:pPr>
            <a:r>
              <a:rPr lang="en-US" altLang="zh-CN" b="1"/>
              <a:t>T4_books_similarity_process:</a:t>
            </a:r>
            <a:endParaRPr lang="en-US" altLang="zh-CN" b="1"/>
          </a:p>
          <a:p>
            <a:pPr indent="0" fontAlgn="auto">
              <a:lnSpc>
                <a:spcPct val="120000"/>
              </a:lnSpc>
            </a:pPr>
            <a:r>
              <a:rPr lang="zh-CN" altLang="en-US"/>
              <a:t>获取</a:t>
            </a:r>
            <a:r>
              <a:rPr lang="zh-CN" altLang="en-US"/>
              <a:t>与每本书相似度最高的</a:t>
            </a:r>
            <a:r>
              <a:rPr lang="en-US" altLang="zh-CN"/>
              <a:t> 220 </a:t>
            </a:r>
            <a:r>
              <a:rPr lang="zh-CN" altLang="en-US"/>
              <a:t>本书</a:t>
            </a:r>
            <a:endParaRPr lang="zh-CN" altLang="en-US"/>
          </a:p>
          <a:p>
            <a:pPr indent="0" fontAlgn="auto">
              <a:lnSpc>
                <a:spcPct val="120000"/>
              </a:lnSpc>
            </a:pPr>
            <a:r>
              <a:rPr lang="zh-CN" altLang="en-US" b="1"/>
              <a:t>输入</a:t>
            </a:r>
            <a:r>
              <a:rPr lang="zh-CN" altLang="en-US"/>
              <a:t>：</a:t>
            </a:r>
            <a:r>
              <a:rPr lang="en-US" altLang="zh-CN"/>
              <a:t>books_similarity</a:t>
            </a:r>
            <a:endParaRPr lang="en-US" altLang="zh-CN"/>
          </a:p>
          <a:p>
            <a:pPr indent="0" fontAlgn="auto">
              <a:lnSpc>
                <a:spcPct val="120000"/>
              </a:lnSpc>
            </a:pPr>
            <a:r>
              <a:rPr lang="zh-CN" altLang="en-US" b="1"/>
              <a:t>输出</a:t>
            </a:r>
            <a:r>
              <a:rPr lang="zh-CN" altLang="en-US"/>
              <a:t>：</a:t>
            </a:r>
            <a:r>
              <a:rPr lang="en-US" altLang="zh-CN"/>
              <a:t>"book_id  bookX:simX,bookY:simY,...""</a:t>
            </a:r>
            <a:endParaRPr lang="en-US" altLang="zh-CN"/>
          </a:p>
          <a:p>
            <a:pPr indent="0" fontAlgn="auto">
              <a:lnSpc>
                <a:spcPct val="120000"/>
              </a:lnSpc>
            </a:pPr>
            <a:endParaRPr lang="en-US" altLang="zh-CN"/>
          </a:p>
          <a:p>
            <a:pPr indent="0" fontAlgn="auto">
              <a:lnSpc>
                <a:spcPct val="120000"/>
              </a:lnSpc>
            </a:pPr>
            <a:r>
              <a:rPr lang="zh-CN" altLang="en-US"/>
              <a:t>由于</a:t>
            </a:r>
            <a:r>
              <a:rPr lang="en-US" altLang="zh-CN">
                <a:sym typeface="+mn-ea"/>
              </a:rPr>
              <a:t>books_similarity</a:t>
            </a:r>
            <a:r>
              <a:rPr lang="zh-CN" altLang="en-US">
                <a:sym typeface="+mn-ea"/>
              </a:rPr>
              <a:t>中存储的是图书对及相似度，</a:t>
            </a:r>
            <a:r>
              <a:rPr lang="en-US" altLang="zh-CN">
                <a:sym typeface="+mn-ea"/>
              </a:rPr>
              <a:t>10000</a:t>
            </a:r>
            <a:r>
              <a:rPr lang="zh-CN" altLang="en-US">
                <a:sym typeface="+mn-ea"/>
              </a:rPr>
              <a:t>本图书最多有</a:t>
            </a:r>
            <a:r>
              <a:rPr lang="en-US" altLang="zh-CN">
                <a:sym typeface="+mn-ea"/>
              </a:rPr>
              <a:t>10000*10000</a:t>
            </a:r>
            <a:r>
              <a:rPr lang="zh-CN" altLang="en-US">
                <a:sym typeface="+mn-ea"/>
              </a:rPr>
              <a:t>个图书对，复杂度非常高，直接用该文件算</a:t>
            </a:r>
            <a:r>
              <a:rPr lang="en-US" altLang="zh-CN">
                <a:sym typeface="+mn-ea"/>
              </a:rPr>
              <a:t>W2</a:t>
            </a:r>
            <a:r>
              <a:rPr lang="zh-CN" altLang="en-US">
                <a:sym typeface="+mn-ea"/>
              </a:rPr>
              <a:t>会得到</a:t>
            </a:r>
            <a:r>
              <a:rPr lang="en-US" altLang="zh-CN">
                <a:sym typeface="+mn-ea"/>
              </a:rPr>
              <a:t>mapper</a:t>
            </a:r>
            <a:r>
              <a:rPr lang="zh-CN" altLang="en-US">
                <a:sym typeface="+mn-ea"/>
              </a:rPr>
              <a:t>超时的结果，因此新加一个类，从图书对的相似度获取与每本书相似度最高的</a:t>
            </a:r>
            <a:r>
              <a:rPr lang="en-US" altLang="zh-CN">
                <a:sym typeface="+mn-ea"/>
              </a:rPr>
              <a:t> 220 </a:t>
            </a:r>
            <a:r>
              <a:rPr lang="zh-CN" altLang="en-US">
                <a:sym typeface="+mn-ea"/>
              </a:rPr>
              <a:t>本书</a:t>
            </a:r>
            <a:endParaRPr lang="zh-CN" altLang="en-US"/>
          </a:p>
          <a:p>
            <a:pPr indent="0" fontAlgn="auto">
              <a:lnSpc>
                <a:spcPct val="120000"/>
              </a:lnSpc>
            </a:pPr>
            <a:endParaRPr lang="en-US" altLang="zh-CN"/>
          </a:p>
          <a:p>
            <a:pPr indent="0" fontAlgn="auto">
              <a:lnSpc>
                <a:spcPct val="120000"/>
              </a:lnSpc>
            </a:pPr>
            <a:r>
              <a:rPr lang="en-US" altLang="zh-CN" b="1"/>
              <a:t>mapper</a:t>
            </a:r>
            <a:r>
              <a:rPr lang="zh-CN" altLang="en-US"/>
              <a:t>中对于一条输入</a:t>
            </a:r>
            <a:r>
              <a:rPr lang="en-US" altLang="zh-CN"/>
              <a:t>“book1, book2    similarity”</a:t>
            </a:r>
            <a:r>
              <a:rPr lang="zh-CN" altLang="en-US"/>
              <a:t>，双向输出</a:t>
            </a:r>
            <a:r>
              <a:rPr lang="en-US" altLang="zh-CN"/>
              <a:t>“book1  book2:similarity”</a:t>
            </a:r>
            <a:endParaRPr lang="en-US" altLang="zh-CN"/>
          </a:p>
          <a:p>
            <a:pPr indent="0" fontAlgn="auto">
              <a:lnSpc>
                <a:spcPct val="120000"/>
              </a:lnSpc>
            </a:pPr>
            <a:r>
              <a:rPr lang="zh-CN" altLang="en-US"/>
              <a:t>以及</a:t>
            </a:r>
            <a:r>
              <a:rPr lang="en-US" altLang="zh-CN">
                <a:sym typeface="+mn-ea"/>
              </a:rPr>
              <a:t>“book2  book1:similarity”</a:t>
            </a:r>
            <a:r>
              <a:rPr lang="zh-CN" altLang="en-US">
                <a:sym typeface="+mn-ea"/>
              </a:rPr>
              <a:t>，</a:t>
            </a:r>
            <a:r>
              <a:rPr lang="en-US" altLang="zh-CN" b="1">
                <a:sym typeface="+mn-ea"/>
              </a:rPr>
              <a:t>reducer</a:t>
            </a:r>
            <a:r>
              <a:rPr lang="zh-CN" altLang="en-US">
                <a:sym typeface="+mn-ea"/>
              </a:rPr>
              <a:t>中对于同一本书接收到的其它书与它的相似度，同样使用最小堆获取相似度最大的</a:t>
            </a:r>
            <a:r>
              <a:rPr lang="en-US" altLang="zh-CN">
                <a:sym typeface="+mn-ea"/>
              </a:rPr>
              <a:t>220</a:t>
            </a:r>
            <a:r>
              <a:rPr lang="zh-CN" altLang="en-US">
                <a:sym typeface="+mn-ea"/>
              </a:rPr>
              <a:t>本图书，并降序输出</a:t>
            </a:r>
            <a:endParaRPr lang="en-US" altLang="zh-CN"/>
          </a:p>
          <a:p>
            <a:pPr indent="0" fontAlgn="auto">
              <a:lnSpc>
                <a:spcPct val="120000"/>
              </a:lnSpc>
            </a:pPr>
            <a:endParaRPr lang="zh-CN" altLang="en-US"/>
          </a:p>
        </p:txBody>
      </p:sp>
      <p:pic>
        <p:nvPicPr>
          <p:cNvPr id="3" name="图片 2"/>
          <p:cNvPicPr>
            <a:picLocks noChangeAspect="1"/>
          </p:cNvPicPr>
          <p:nvPr/>
        </p:nvPicPr>
        <p:blipFill>
          <a:blip r:embed="rId1"/>
          <a:stretch>
            <a:fillRect/>
          </a:stretch>
        </p:blipFill>
        <p:spPr>
          <a:xfrm>
            <a:off x="4773295" y="4885055"/>
            <a:ext cx="5173980" cy="1752600"/>
          </a:xfrm>
          <a:prstGeom prst="rect">
            <a:avLst/>
          </a:prstGeom>
        </p:spPr>
      </p:pic>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0215" y="818515"/>
            <a:ext cx="11290935" cy="3782060"/>
          </a:xfrm>
          <a:prstGeom prst="rect">
            <a:avLst/>
          </a:prstGeom>
          <a:noFill/>
        </p:spPr>
        <p:txBody>
          <a:bodyPr wrap="square" rtlCol="0">
            <a:spAutoFit/>
          </a:bodyPr>
          <a:p>
            <a:pPr indent="0" algn="ctr" fontAlgn="auto">
              <a:lnSpc>
                <a:spcPct val="120000"/>
              </a:lnSpc>
            </a:pPr>
            <a:r>
              <a:rPr lang="zh-CN" altLang="en-US" sz="2000" b="1"/>
              <a:t>任务一：数据预处理</a:t>
            </a:r>
            <a:endParaRPr lang="zh-CN" altLang="en-US" sz="2000" b="1"/>
          </a:p>
          <a:p>
            <a:pPr indent="0" fontAlgn="auto">
              <a:lnSpc>
                <a:spcPct val="120000"/>
              </a:lnSpc>
            </a:pPr>
            <a:r>
              <a:rPr lang="en-US" altLang="zh-CN" b="1"/>
              <a:t>T1_Books_Simplified:</a:t>
            </a:r>
            <a:endParaRPr lang="en-US" altLang="zh-CN" b="1"/>
          </a:p>
          <a:p>
            <a:pPr indent="0" fontAlgn="auto">
              <a:lnSpc>
                <a:spcPct val="120000"/>
              </a:lnSpc>
            </a:pPr>
            <a:r>
              <a:rPr lang="zh-CN" altLang="en-US"/>
              <a:t>实现了日期空值替换为</a:t>
            </a:r>
            <a:r>
              <a:rPr lang="en-US" altLang="zh-CN"/>
              <a:t>1900s</a:t>
            </a:r>
            <a:r>
              <a:rPr lang="zh-CN" altLang="en-US"/>
              <a:t>，所有日期转换为</a:t>
            </a:r>
            <a:r>
              <a:rPr lang="en-US" altLang="zh-CN"/>
              <a:t>xxx0s</a:t>
            </a:r>
            <a:r>
              <a:rPr lang="zh-CN" altLang="en-US"/>
              <a:t>格式，并输出按指定列进行提取后的</a:t>
            </a:r>
            <a:r>
              <a:rPr lang="en-US" altLang="zh-CN"/>
              <a:t>Text</a:t>
            </a:r>
            <a:r>
              <a:rPr lang="zh-CN" altLang="en-US"/>
              <a:t>。</a:t>
            </a:r>
            <a:endParaRPr lang="zh-CN" altLang="en-US"/>
          </a:p>
          <a:p>
            <a:pPr indent="0" fontAlgn="auto">
              <a:lnSpc>
                <a:spcPct val="120000"/>
              </a:lnSpc>
            </a:pPr>
            <a:r>
              <a:rPr lang="zh-CN" altLang="en-US" b="1"/>
              <a:t>输入</a:t>
            </a:r>
            <a:r>
              <a:rPr lang="zh-CN" altLang="en-US"/>
              <a:t>：</a:t>
            </a:r>
            <a:r>
              <a:rPr lang="en-US" altLang="zh-CN"/>
              <a:t>books.csv</a:t>
            </a:r>
            <a:endParaRPr lang="en-US" altLang="zh-CN"/>
          </a:p>
          <a:p>
            <a:pPr indent="0" fontAlgn="auto">
              <a:lnSpc>
                <a:spcPct val="120000"/>
              </a:lnSpc>
            </a:pPr>
            <a:r>
              <a:rPr lang="zh-CN" altLang="en-US" b="1"/>
              <a:t>输出</a:t>
            </a:r>
            <a:r>
              <a:rPr lang="zh-CN" altLang="en-US"/>
              <a:t>：</a:t>
            </a:r>
            <a:r>
              <a:rPr lang="en-US" altLang="zh-CN"/>
              <a:t>books_simplified</a:t>
            </a:r>
            <a:r>
              <a:rPr lang="zh-CN" altLang="en-US"/>
              <a:t>，格式为</a:t>
            </a:r>
            <a:r>
              <a:rPr lang="en-US" altLang="zh-CN"/>
              <a:t>(book_id,goodreads_book_id,best_book_id,work_id,authors,original_publication_decade,title)</a:t>
            </a:r>
            <a:endParaRPr lang="en-US" altLang="zh-CN"/>
          </a:p>
          <a:p>
            <a:pPr indent="0" fontAlgn="auto">
              <a:lnSpc>
                <a:spcPct val="120000"/>
              </a:lnSpc>
            </a:pPr>
            <a:r>
              <a:rPr lang="en-US" altLang="zh-CN"/>
              <a:t>mapper</a:t>
            </a:r>
            <a:r>
              <a:rPr lang="zh-CN" altLang="en-US"/>
              <a:t>输出键为</a:t>
            </a:r>
            <a:r>
              <a:rPr lang="en-US" altLang="zh-CN"/>
              <a:t>Text(</a:t>
            </a:r>
            <a:r>
              <a:rPr lang="zh-CN" altLang="en-US"/>
              <a:t>最后结果</a:t>
            </a:r>
            <a:r>
              <a:rPr lang="en-US" altLang="zh-CN"/>
              <a:t>)</a:t>
            </a:r>
            <a:r>
              <a:rPr lang="zh-CN" altLang="en-US"/>
              <a:t>，值为</a:t>
            </a:r>
            <a:r>
              <a:rPr lang="en-US" altLang="zh-CN"/>
              <a:t>NullWritable</a:t>
            </a:r>
            <a:r>
              <a:rPr lang="zh-CN" altLang="en-US"/>
              <a:t>，没有</a:t>
            </a:r>
            <a:r>
              <a:rPr lang="en-US" altLang="zh-CN"/>
              <a:t>reducer</a:t>
            </a:r>
            <a:endParaRPr lang="en-US" altLang="zh-CN"/>
          </a:p>
          <a:p>
            <a:pPr indent="0" fontAlgn="auto">
              <a:lnSpc>
                <a:spcPct val="120000"/>
              </a:lnSpc>
            </a:pPr>
            <a:r>
              <a:rPr lang="zh-CN" altLang="en-US"/>
              <a:t>难点：观察到数据集中的作者一列在引号中间还有逗号，按照逗号分割字符串会产生错误，所以采用下面的方法：</a:t>
            </a:r>
            <a:endParaRPr lang="zh-CN" altLang="en-US"/>
          </a:p>
          <a:p>
            <a:pPr indent="0" fontAlgn="auto">
              <a:lnSpc>
                <a:spcPct val="120000"/>
              </a:lnSpc>
            </a:pPr>
            <a:endParaRPr lang="zh-CN" altLang="en-US"/>
          </a:p>
          <a:p>
            <a:pPr indent="0" fontAlgn="auto">
              <a:lnSpc>
                <a:spcPct val="120000"/>
              </a:lnSpc>
            </a:pPr>
            <a:r>
              <a:rPr lang="zh-CN" altLang="en-US"/>
              <a:t>日期转换与提取</a:t>
            </a:r>
            <a:r>
              <a:rPr lang="zh-CN" altLang="en-US"/>
              <a:t>过程：</a:t>
            </a:r>
            <a:endParaRPr lang="zh-CN" altLang="en-US"/>
          </a:p>
        </p:txBody>
      </p:sp>
      <p:pic>
        <p:nvPicPr>
          <p:cNvPr id="6" name="图片 5"/>
          <p:cNvPicPr>
            <a:picLocks noChangeAspect="1"/>
          </p:cNvPicPr>
          <p:nvPr/>
        </p:nvPicPr>
        <p:blipFill>
          <a:blip r:embed="rId1"/>
          <a:stretch>
            <a:fillRect/>
          </a:stretch>
        </p:blipFill>
        <p:spPr>
          <a:xfrm>
            <a:off x="5856605" y="2094230"/>
            <a:ext cx="5476240" cy="520065"/>
          </a:xfrm>
          <a:prstGeom prst="rect">
            <a:avLst/>
          </a:prstGeom>
        </p:spPr>
      </p:pic>
      <p:pic>
        <p:nvPicPr>
          <p:cNvPr id="7" name="图片 6"/>
          <p:cNvPicPr>
            <a:picLocks noChangeAspect="1"/>
          </p:cNvPicPr>
          <p:nvPr/>
        </p:nvPicPr>
        <p:blipFill>
          <a:blip r:embed="rId2"/>
          <a:stretch>
            <a:fillRect/>
          </a:stretch>
        </p:blipFill>
        <p:spPr>
          <a:xfrm>
            <a:off x="1280795" y="3735070"/>
            <a:ext cx="7277100" cy="534670"/>
          </a:xfrm>
          <a:prstGeom prst="rect">
            <a:avLst/>
          </a:prstGeom>
        </p:spPr>
      </p:pic>
      <p:pic>
        <p:nvPicPr>
          <p:cNvPr id="8" name="图片 7"/>
          <p:cNvPicPr>
            <a:picLocks noChangeAspect="1"/>
          </p:cNvPicPr>
          <p:nvPr/>
        </p:nvPicPr>
        <p:blipFill>
          <a:blip r:embed="rId3"/>
          <a:stretch>
            <a:fillRect/>
          </a:stretch>
        </p:blipFill>
        <p:spPr>
          <a:xfrm>
            <a:off x="733425" y="4750435"/>
            <a:ext cx="9495155" cy="1796415"/>
          </a:xfrm>
          <a:prstGeom prst="rect">
            <a:avLst/>
          </a:prstGeom>
        </p:spPr>
      </p:pic>
    </p:spTree>
    <p:custDataLst>
      <p:tags r:id="rId4"/>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59130" y="780415"/>
            <a:ext cx="11290935" cy="5355590"/>
          </a:xfrm>
          <a:prstGeom prst="rect">
            <a:avLst/>
          </a:prstGeom>
          <a:noFill/>
        </p:spPr>
        <p:txBody>
          <a:bodyPr wrap="square" rtlCol="0">
            <a:noAutofit/>
          </a:bodyPr>
          <a:p>
            <a:pPr indent="0" algn="ctr" fontAlgn="auto">
              <a:lnSpc>
                <a:spcPct val="120000"/>
              </a:lnSpc>
            </a:pPr>
            <a:r>
              <a:rPr lang="zh-CN" altLang="en-US" sz="2000" b="1"/>
              <a:t>任务四：个性化图书推荐</a:t>
            </a:r>
            <a:r>
              <a:rPr lang="zh-CN" altLang="en-US" sz="2000" b="1"/>
              <a:t>服务</a:t>
            </a:r>
            <a:endParaRPr lang="zh-CN" altLang="en-US" sz="2000" b="1"/>
          </a:p>
          <a:p>
            <a:pPr indent="0" fontAlgn="auto">
              <a:lnSpc>
                <a:spcPct val="120000"/>
              </a:lnSpc>
            </a:pPr>
            <a:r>
              <a:rPr lang="en-US" altLang="zh-CN" b="1"/>
              <a:t>T4_W2:</a:t>
            </a:r>
            <a:endParaRPr lang="en-US" altLang="zh-CN" b="1"/>
          </a:p>
          <a:p>
            <a:pPr indent="0" fontAlgn="auto">
              <a:lnSpc>
                <a:spcPct val="120000"/>
              </a:lnSpc>
            </a:pPr>
            <a:r>
              <a:rPr lang="zh-CN" altLang="en-US"/>
              <a:t>获取每个用户基于协同过滤推荐</a:t>
            </a:r>
            <a:r>
              <a:rPr lang="zh-CN" altLang="en-US"/>
              <a:t>的图书集合</a:t>
            </a:r>
            <a:r>
              <a:rPr lang="en-US" altLang="zh-CN"/>
              <a:t>W2</a:t>
            </a:r>
            <a:endParaRPr lang="en-US" altLang="zh-CN"/>
          </a:p>
          <a:p>
            <a:pPr indent="0" fontAlgn="auto">
              <a:lnSpc>
                <a:spcPct val="120000"/>
              </a:lnSpc>
            </a:pPr>
            <a:r>
              <a:rPr lang="zh-CN" altLang="en-US" b="1"/>
              <a:t>输入</a:t>
            </a:r>
            <a:r>
              <a:rPr lang="zh-CN" altLang="en-US"/>
              <a:t>：</a:t>
            </a:r>
            <a:r>
              <a:rPr lang="en-US" altLang="zh-CN"/>
              <a:t>user_R</a:t>
            </a:r>
            <a:r>
              <a:rPr lang="zh-CN" altLang="en-US"/>
              <a:t>、</a:t>
            </a:r>
            <a:r>
              <a:rPr lang="en-US" altLang="zh-CN"/>
              <a:t>books_similarity</a:t>
            </a:r>
            <a:r>
              <a:rPr lang="en-US" altLang="zh-CN">
                <a:sym typeface="+mn-ea"/>
              </a:rPr>
              <a:t>_process</a:t>
            </a:r>
            <a:endParaRPr lang="en-US" altLang="zh-CN"/>
          </a:p>
          <a:p>
            <a:pPr indent="0" fontAlgn="auto">
              <a:lnSpc>
                <a:spcPct val="120000"/>
              </a:lnSpc>
            </a:pPr>
            <a:r>
              <a:rPr lang="zh-CN" altLang="en-US" b="1"/>
              <a:t>输出</a:t>
            </a:r>
            <a:r>
              <a:rPr lang="zh-CN" altLang="en-US"/>
              <a:t>：</a:t>
            </a:r>
            <a:r>
              <a:rPr lang="en-US" altLang="zh-CN"/>
              <a:t>"user_id book_id1,book_id2,..."</a:t>
            </a:r>
            <a:endParaRPr lang="en-US" altLang="zh-CN"/>
          </a:p>
          <a:p>
            <a:pPr indent="0" fontAlgn="auto">
              <a:lnSpc>
                <a:spcPct val="120000"/>
              </a:lnSpc>
            </a:pPr>
            <a:endParaRPr lang="en-US" altLang="zh-CN"/>
          </a:p>
          <a:p>
            <a:pPr indent="0" fontAlgn="auto">
              <a:lnSpc>
                <a:spcPct val="120000"/>
              </a:lnSpc>
            </a:pPr>
            <a:r>
              <a:rPr lang="en-US" altLang="zh-CN" b="1"/>
              <a:t>mapper</a:t>
            </a:r>
            <a:r>
              <a:rPr lang="zh-CN" altLang="en-US"/>
              <a:t>中，首先在</a:t>
            </a:r>
            <a:r>
              <a:rPr lang="en-US" altLang="zh-CN"/>
              <a:t>setup</a:t>
            </a:r>
            <a:r>
              <a:rPr lang="zh-CN" altLang="en-US"/>
              <a:t>阶段从</a:t>
            </a:r>
            <a:r>
              <a:rPr lang="en-US" altLang="zh-CN"/>
              <a:t>cache</a:t>
            </a:r>
            <a:r>
              <a:rPr lang="zh-CN" altLang="en-US"/>
              <a:t>中读取刚才得到的</a:t>
            </a:r>
            <a:r>
              <a:rPr lang="en-US" altLang="zh-CN">
                <a:sym typeface="+mn-ea"/>
              </a:rPr>
              <a:t>books_similarity</a:t>
            </a:r>
            <a:r>
              <a:rPr lang="en-US" altLang="zh-CN">
                <a:sym typeface="+mn-ea"/>
              </a:rPr>
              <a:t>_process</a:t>
            </a:r>
            <a:r>
              <a:rPr lang="zh-CN" altLang="en-US">
                <a:sym typeface="+mn-ea"/>
              </a:rPr>
              <a:t>，建立每本书与其最相似图书列表的映射，</a:t>
            </a:r>
            <a:r>
              <a:rPr lang="en-US" altLang="zh-CN">
                <a:sym typeface="+mn-ea"/>
              </a:rPr>
              <a:t>map</a:t>
            </a:r>
            <a:r>
              <a:rPr lang="zh-CN" altLang="en-US">
                <a:sym typeface="+mn-ea"/>
              </a:rPr>
              <a:t>里遍历用户</a:t>
            </a:r>
            <a:r>
              <a:rPr lang="zh-CN" altLang="en-US"/>
              <a:t>每本已读书籍获取相似书籍，使用最小堆获取相似度最高的</a:t>
            </a:r>
            <a:r>
              <a:rPr lang="en-US" altLang="zh-CN"/>
              <a:t>10+|R|</a:t>
            </a:r>
            <a:r>
              <a:rPr lang="zh-CN" altLang="en-US"/>
              <a:t>本图书，再排除</a:t>
            </a:r>
            <a:r>
              <a:rPr lang="en-US" altLang="zh-CN"/>
              <a:t>R</a:t>
            </a:r>
            <a:r>
              <a:rPr lang="zh-CN" altLang="en-US"/>
              <a:t>里的</a:t>
            </a:r>
            <a:r>
              <a:rPr lang="zh-CN" altLang="en-US"/>
              <a:t>图书</a:t>
            </a:r>
            <a:endParaRPr lang="zh-CN" altLang="en-US"/>
          </a:p>
          <a:p>
            <a:pPr indent="0" fontAlgn="auto">
              <a:lnSpc>
                <a:spcPct val="120000"/>
              </a:lnSpc>
            </a:pPr>
            <a:endParaRPr lang="zh-CN" altLang="en-US"/>
          </a:p>
          <a:p>
            <a:pPr indent="0" fontAlgn="auto">
              <a:lnSpc>
                <a:spcPct val="120000"/>
              </a:lnSpc>
            </a:pPr>
            <a:r>
              <a:rPr lang="zh-CN" altLang="en-US"/>
              <a:t>没有</a:t>
            </a:r>
            <a:r>
              <a:rPr lang="en-US" altLang="zh-CN"/>
              <a:t>reducer</a:t>
            </a:r>
            <a:r>
              <a:rPr lang="zh-CN" altLang="en-US"/>
              <a:t>，新建了一个类</a:t>
            </a:r>
            <a:r>
              <a:rPr lang="en-US" altLang="zh-CN"/>
              <a:t>BookSimilarity</a:t>
            </a:r>
            <a:r>
              <a:rPr lang="zh-CN" altLang="en-US"/>
              <a:t>便于存储每本书及其相似度</a:t>
            </a:r>
            <a:endParaRPr lang="en-US" altLang="zh-CN"/>
          </a:p>
          <a:p>
            <a:pPr indent="0" fontAlgn="auto">
              <a:lnSpc>
                <a:spcPct val="120000"/>
              </a:lnSpc>
            </a:pPr>
            <a:endParaRPr lang="zh-CN" altLang="en-US"/>
          </a:p>
          <a:p>
            <a:pPr indent="0" fontAlgn="auto">
              <a:lnSpc>
                <a:spcPct val="120000"/>
              </a:lnSpc>
            </a:pPr>
            <a:endParaRPr lang="zh-CN" altLang="en-US"/>
          </a:p>
        </p:txBody>
      </p:sp>
      <p:pic>
        <p:nvPicPr>
          <p:cNvPr id="3" name="图片 2"/>
          <p:cNvPicPr>
            <a:picLocks noChangeAspect="1"/>
          </p:cNvPicPr>
          <p:nvPr/>
        </p:nvPicPr>
        <p:blipFill>
          <a:blip r:embed="rId1"/>
          <a:stretch>
            <a:fillRect/>
          </a:stretch>
        </p:blipFill>
        <p:spPr>
          <a:xfrm>
            <a:off x="659130" y="4575810"/>
            <a:ext cx="4547235" cy="1864995"/>
          </a:xfrm>
          <a:prstGeom prst="rect">
            <a:avLst/>
          </a:prstGeom>
        </p:spPr>
      </p:pic>
    </p:spTree>
    <p:custDataLst>
      <p:tags r:id="rId2"/>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59130" y="780415"/>
            <a:ext cx="11290935" cy="5743575"/>
          </a:xfrm>
          <a:prstGeom prst="rect">
            <a:avLst/>
          </a:prstGeom>
          <a:noFill/>
        </p:spPr>
        <p:txBody>
          <a:bodyPr wrap="square" rtlCol="0">
            <a:noAutofit/>
          </a:bodyPr>
          <a:p>
            <a:pPr indent="0" algn="ctr" fontAlgn="auto">
              <a:lnSpc>
                <a:spcPct val="120000"/>
              </a:lnSpc>
            </a:pPr>
            <a:r>
              <a:rPr lang="zh-CN" altLang="en-US" sz="2000" b="1"/>
              <a:t>任务四：个性化图书推荐</a:t>
            </a:r>
            <a:r>
              <a:rPr lang="zh-CN" altLang="en-US" sz="2000" b="1"/>
              <a:t>服务</a:t>
            </a:r>
            <a:endParaRPr lang="zh-CN" altLang="en-US" sz="2000" b="1"/>
          </a:p>
          <a:p>
            <a:pPr indent="0" fontAlgn="auto">
              <a:lnSpc>
                <a:spcPct val="120000"/>
              </a:lnSpc>
            </a:pPr>
            <a:r>
              <a:rPr lang="en-US" altLang="zh-CN" b="1"/>
              <a:t>T4_Recommend:</a:t>
            </a:r>
            <a:endParaRPr lang="en-US" altLang="zh-CN" b="1"/>
          </a:p>
          <a:p>
            <a:pPr indent="0" fontAlgn="auto">
              <a:lnSpc>
                <a:spcPct val="120000"/>
              </a:lnSpc>
            </a:pPr>
            <a:r>
              <a:rPr lang="zh-CN" altLang="en-US"/>
              <a:t>获取每个用户的加权推荐图书</a:t>
            </a:r>
            <a:endParaRPr lang="zh-CN" altLang="en-US"/>
          </a:p>
          <a:p>
            <a:pPr indent="0" fontAlgn="auto">
              <a:lnSpc>
                <a:spcPct val="120000"/>
              </a:lnSpc>
            </a:pPr>
            <a:r>
              <a:rPr lang="zh-CN" altLang="en-US" b="1"/>
              <a:t>输入</a:t>
            </a:r>
            <a:r>
              <a:rPr lang="zh-CN" altLang="en-US"/>
              <a:t>：推荐集合</a:t>
            </a:r>
            <a:r>
              <a:rPr lang="en-US" altLang="zh-CN"/>
              <a:t>W1,W2</a:t>
            </a:r>
            <a:endParaRPr lang="en-US" altLang="zh-CN"/>
          </a:p>
          <a:p>
            <a:pPr indent="0" fontAlgn="auto">
              <a:lnSpc>
                <a:spcPct val="120000"/>
              </a:lnSpc>
            </a:pPr>
            <a:r>
              <a:rPr lang="zh-CN" altLang="en-US" b="1"/>
              <a:t>输出</a:t>
            </a:r>
            <a:r>
              <a:rPr lang="zh-CN" altLang="en-US"/>
              <a:t>：</a:t>
            </a:r>
            <a:r>
              <a:rPr lang="en-US" altLang="zh-CN"/>
              <a:t>10</a:t>
            </a:r>
            <a:r>
              <a:rPr lang="zh-CN" altLang="en-US"/>
              <a:t>个文件中存放了依据不同系数获得的加权推荐图书，格式为</a:t>
            </a:r>
            <a:r>
              <a:rPr lang="en-US" altLang="zh-CN"/>
              <a:t>"user_id book_id1,book_id2,..."</a:t>
            </a:r>
            <a:endParaRPr lang="en-US" altLang="zh-CN"/>
          </a:p>
          <a:p>
            <a:pPr indent="0" fontAlgn="auto">
              <a:lnSpc>
                <a:spcPct val="120000"/>
              </a:lnSpc>
            </a:pPr>
            <a:endParaRPr lang="en-US" altLang="zh-CN"/>
          </a:p>
          <a:p>
            <a:pPr indent="0" fontAlgn="auto">
              <a:lnSpc>
                <a:spcPct val="120000"/>
              </a:lnSpc>
            </a:pPr>
            <a:r>
              <a:rPr lang="zh-CN" altLang="en-US"/>
              <a:t>建立两个</a:t>
            </a:r>
            <a:r>
              <a:rPr lang="en-US" altLang="zh-CN" b="1"/>
              <a:t>mapper</a:t>
            </a:r>
            <a:r>
              <a:rPr lang="zh-CN" altLang="en-US"/>
              <a:t>，使用</a:t>
            </a:r>
            <a:r>
              <a:rPr lang="en-US" altLang="zh-CN"/>
              <a:t>MultipleInputs</a:t>
            </a:r>
            <a:r>
              <a:rPr lang="zh-CN" altLang="en-US"/>
              <a:t>将</a:t>
            </a:r>
            <a:r>
              <a:rPr lang="en-US" altLang="zh-CN"/>
              <a:t>w1</a:t>
            </a:r>
            <a:r>
              <a:rPr lang="zh-CN" altLang="en-US"/>
              <a:t>和</a:t>
            </a:r>
            <a:r>
              <a:rPr lang="en-US" altLang="zh-CN"/>
              <a:t>w2</a:t>
            </a:r>
            <a:r>
              <a:rPr lang="zh-CN" altLang="en-US"/>
              <a:t>映射到各自的</a:t>
            </a:r>
            <a:r>
              <a:rPr lang="en-US" altLang="zh-CN"/>
              <a:t>mapper</a:t>
            </a:r>
            <a:r>
              <a:rPr lang="zh-CN" altLang="en-US"/>
              <a:t>里，在其中将原本的</a:t>
            </a:r>
            <a:r>
              <a:rPr lang="en-US" altLang="zh-CN"/>
              <a:t>value</a:t>
            </a:r>
            <a:r>
              <a:rPr lang="zh-CN" altLang="en-US"/>
              <a:t>打上标号来自</a:t>
            </a:r>
            <a:r>
              <a:rPr lang="en-US" altLang="zh-CN"/>
              <a:t>w1</a:t>
            </a:r>
            <a:r>
              <a:rPr lang="zh-CN" altLang="en-US"/>
              <a:t>还是</a:t>
            </a:r>
            <a:r>
              <a:rPr lang="en-US" altLang="zh-CN"/>
              <a:t>w2</a:t>
            </a:r>
            <a:r>
              <a:rPr lang="zh-CN" altLang="en-US"/>
              <a:t>，</a:t>
            </a:r>
            <a:r>
              <a:rPr lang="en-US" altLang="zh-CN" b="1"/>
              <a:t>reducer</a:t>
            </a:r>
            <a:r>
              <a:rPr lang="zh-CN" altLang="en-US"/>
              <a:t>中遍历所有系数，分别取相应数量的图书</a:t>
            </a:r>
            <a:r>
              <a:rPr lang="zh-CN" altLang="en-US"/>
              <a:t>输出</a:t>
            </a:r>
            <a:endParaRPr lang="zh-CN" altLang="en-US"/>
          </a:p>
          <a:p>
            <a:pPr indent="0" fontAlgn="auto">
              <a:lnSpc>
                <a:spcPct val="120000"/>
              </a:lnSpc>
            </a:pPr>
            <a:endParaRPr lang="en-US" altLang="zh-CN"/>
          </a:p>
          <a:p>
            <a:pPr indent="0" fontAlgn="auto">
              <a:lnSpc>
                <a:spcPct val="120000"/>
              </a:lnSpc>
            </a:pPr>
            <a:endParaRPr lang="en-US" altLang="zh-CN"/>
          </a:p>
          <a:p>
            <a:pPr indent="0" fontAlgn="auto">
              <a:lnSpc>
                <a:spcPct val="120000"/>
              </a:lnSpc>
            </a:pPr>
            <a:endParaRPr lang="en-US" altLang="zh-CN"/>
          </a:p>
          <a:p>
            <a:pPr indent="0" fontAlgn="auto">
              <a:lnSpc>
                <a:spcPct val="120000"/>
              </a:lnSpc>
            </a:pPr>
            <a:endParaRPr lang="zh-CN" altLang="en-US"/>
          </a:p>
        </p:txBody>
      </p:sp>
      <p:pic>
        <p:nvPicPr>
          <p:cNvPr id="5" name="图片 4"/>
          <p:cNvPicPr>
            <a:picLocks noChangeAspect="1"/>
          </p:cNvPicPr>
          <p:nvPr/>
        </p:nvPicPr>
        <p:blipFill>
          <a:blip r:embed="rId1"/>
          <a:stretch>
            <a:fillRect/>
          </a:stretch>
        </p:blipFill>
        <p:spPr>
          <a:xfrm>
            <a:off x="659130" y="3614420"/>
            <a:ext cx="5147310" cy="1282700"/>
          </a:xfrm>
          <a:prstGeom prst="rect">
            <a:avLst/>
          </a:prstGeom>
        </p:spPr>
      </p:pic>
      <p:pic>
        <p:nvPicPr>
          <p:cNvPr id="6" name="图片 5"/>
          <p:cNvPicPr>
            <a:picLocks noChangeAspect="1"/>
          </p:cNvPicPr>
          <p:nvPr/>
        </p:nvPicPr>
        <p:blipFill>
          <a:blip r:embed="rId2"/>
          <a:stretch>
            <a:fillRect/>
          </a:stretch>
        </p:blipFill>
        <p:spPr>
          <a:xfrm>
            <a:off x="6067425" y="3495040"/>
            <a:ext cx="4968875" cy="3510915"/>
          </a:xfrm>
          <a:prstGeom prst="rect">
            <a:avLst/>
          </a:prstGeom>
        </p:spPr>
      </p:pic>
    </p:spTree>
    <p:custDataLst>
      <p:tags r:id="rId3"/>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59130" y="780415"/>
            <a:ext cx="11290935" cy="2785745"/>
          </a:xfrm>
          <a:prstGeom prst="rect">
            <a:avLst/>
          </a:prstGeom>
          <a:noFill/>
        </p:spPr>
        <p:txBody>
          <a:bodyPr wrap="square" rtlCol="0">
            <a:spAutoFit/>
          </a:bodyPr>
          <a:p>
            <a:pPr indent="0" algn="ctr" fontAlgn="auto">
              <a:lnSpc>
                <a:spcPct val="120000"/>
              </a:lnSpc>
            </a:pPr>
            <a:r>
              <a:rPr lang="zh-CN" altLang="en-US" sz="2000" b="1"/>
              <a:t>任务四：个性化图书推荐</a:t>
            </a:r>
            <a:r>
              <a:rPr lang="zh-CN" altLang="en-US" sz="2000" b="1"/>
              <a:t>服务</a:t>
            </a:r>
            <a:endParaRPr lang="zh-CN" altLang="en-US" sz="2000" b="1"/>
          </a:p>
          <a:p>
            <a:pPr indent="0" fontAlgn="auto">
              <a:lnSpc>
                <a:spcPct val="120000"/>
              </a:lnSpc>
            </a:pPr>
            <a:r>
              <a:rPr lang="en-US" altLang="zh-CN" b="1"/>
              <a:t>T4_Recommend:</a:t>
            </a:r>
            <a:endParaRPr lang="en-US" altLang="zh-CN" b="1"/>
          </a:p>
          <a:p>
            <a:pPr indent="0" fontAlgn="auto">
              <a:lnSpc>
                <a:spcPct val="120000"/>
              </a:lnSpc>
            </a:pPr>
            <a:r>
              <a:rPr lang="zh-CN" altLang="en-US"/>
              <a:t>获取每个用户的加权推荐图书</a:t>
            </a:r>
            <a:endParaRPr lang="zh-CN" altLang="en-US"/>
          </a:p>
          <a:p>
            <a:pPr indent="0" fontAlgn="auto">
              <a:lnSpc>
                <a:spcPct val="120000"/>
              </a:lnSpc>
            </a:pPr>
            <a:r>
              <a:rPr lang="zh-CN" altLang="en-US" b="1"/>
              <a:t>输入</a:t>
            </a:r>
            <a:r>
              <a:rPr lang="zh-CN" altLang="en-US"/>
              <a:t>：推荐集合</a:t>
            </a:r>
            <a:r>
              <a:rPr lang="en-US" altLang="zh-CN"/>
              <a:t>W1,W2</a:t>
            </a:r>
            <a:endParaRPr lang="en-US" altLang="zh-CN"/>
          </a:p>
          <a:p>
            <a:pPr indent="0" fontAlgn="auto">
              <a:lnSpc>
                <a:spcPct val="120000"/>
              </a:lnSpc>
            </a:pPr>
            <a:r>
              <a:rPr lang="zh-CN" altLang="en-US" b="1"/>
              <a:t>输出</a:t>
            </a:r>
            <a:r>
              <a:rPr lang="zh-CN" altLang="en-US"/>
              <a:t>：</a:t>
            </a:r>
            <a:r>
              <a:rPr lang="en-US" altLang="zh-CN"/>
              <a:t>10</a:t>
            </a:r>
            <a:r>
              <a:rPr lang="zh-CN" altLang="en-US"/>
              <a:t>个文件中存放了依据不同系数获得的加权推荐图书，格式为</a:t>
            </a:r>
            <a:r>
              <a:rPr lang="en-US" altLang="zh-CN"/>
              <a:t>"user_id book_id1,book_id2,..."</a:t>
            </a:r>
            <a:endParaRPr lang="en-US" altLang="zh-CN"/>
          </a:p>
          <a:p>
            <a:pPr indent="0" fontAlgn="auto">
              <a:lnSpc>
                <a:spcPct val="120000"/>
              </a:lnSpc>
            </a:pPr>
            <a:endParaRPr lang="en-US" altLang="zh-CN"/>
          </a:p>
          <a:p>
            <a:pPr indent="0" fontAlgn="auto">
              <a:lnSpc>
                <a:spcPct val="120000"/>
              </a:lnSpc>
            </a:pPr>
            <a:endParaRPr lang="en-US" altLang="zh-CN"/>
          </a:p>
          <a:p>
            <a:pPr indent="0" fontAlgn="auto">
              <a:lnSpc>
                <a:spcPct val="120000"/>
              </a:lnSpc>
            </a:pPr>
            <a:endParaRPr lang="zh-CN" altLang="en-US"/>
          </a:p>
        </p:txBody>
      </p:sp>
      <p:pic>
        <p:nvPicPr>
          <p:cNvPr id="3" name="图片 2"/>
          <p:cNvPicPr>
            <a:picLocks noChangeAspect="1"/>
          </p:cNvPicPr>
          <p:nvPr/>
        </p:nvPicPr>
        <p:blipFill>
          <a:blip r:embed="rId1"/>
          <a:stretch>
            <a:fillRect/>
          </a:stretch>
        </p:blipFill>
        <p:spPr>
          <a:xfrm>
            <a:off x="559435" y="3279140"/>
            <a:ext cx="5910580" cy="2680970"/>
          </a:xfrm>
          <a:prstGeom prst="rect">
            <a:avLst/>
          </a:prstGeom>
        </p:spPr>
      </p:pic>
      <p:pic>
        <p:nvPicPr>
          <p:cNvPr id="4" name="图片 3"/>
          <p:cNvPicPr>
            <a:picLocks noChangeAspect="1"/>
          </p:cNvPicPr>
          <p:nvPr/>
        </p:nvPicPr>
        <p:blipFill>
          <a:blip r:embed="rId2"/>
          <a:stretch>
            <a:fillRect/>
          </a:stretch>
        </p:blipFill>
        <p:spPr>
          <a:xfrm>
            <a:off x="6795770" y="3378835"/>
            <a:ext cx="4886960" cy="2508885"/>
          </a:xfrm>
          <a:prstGeom prst="rect">
            <a:avLst/>
          </a:prstGeom>
        </p:spPr>
      </p:pic>
    </p:spTree>
    <p:custDataLst>
      <p:tags r:id="rId3"/>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76000">
              <a:srgbClr val="653673"/>
            </a:gs>
            <a:gs pos="100000">
              <a:srgbClr val="8C4BA0"/>
            </a:gs>
            <a:gs pos="20000">
              <a:srgbClr val="3E2146"/>
            </a:gs>
          </a:gsLst>
          <a:lin ang="5400000" scaled="0"/>
        </a:gradFill>
        <a:effectLst/>
      </p:bgPr>
    </p:bg>
    <p:spTree>
      <p:nvGrpSpPr>
        <p:cNvPr id="1" name=""/>
        <p:cNvGrpSpPr/>
        <p:nvPr/>
      </p:nvGrpSpPr>
      <p:grpSpPr>
        <a:xfrm>
          <a:off x="0" y="0"/>
          <a:ext cx="0" cy="0"/>
          <a:chOff x="0" y="0"/>
          <a:chExt cx="0" cy="0"/>
        </a:xfrm>
      </p:grpSpPr>
      <p:pic>
        <p:nvPicPr>
          <p:cNvPr id="14" name="图片 13" descr="logo-05"/>
          <p:cNvPicPr>
            <a:picLocks noChangeAspect="1"/>
          </p:cNvPicPr>
          <p:nvPr/>
        </p:nvPicPr>
        <p:blipFill>
          <a:blip r:embed="rId1"/>
          <a:stretch>
            <a:fillRect/>
          </a:stretch>
        </p:blipFill>
        <p:spPr>
          <a:xfrm>
            <a:off x="9492615" y="-1282700"/>
            <a:ext cx="4442460" cy="4099560"/>
          </a:xfrm>
          <a:prstGeom prst="rect">
            <a:avLst/>
          </a:prstGeom>
        </p:spPr>
      </p:pic>
      <p:pic>
        <p:nvPicPr>
          <p:cNvPr id="15" name="图片 14" descr="logo-06 - 副本"/>
          <p:cNvPicPr>
            <a:picLocks noChangeAspect="1"/>
          </p:cNvPicPr>
          <p:nvPr/>
        </p:nvPicPr>
        <p:blipFill>
          <a:blip r:embed="rId2"/>
          <a:stretch>
            <a:fillRect/>
          </a:stretch>
        </p:blipFill>
        <p:spPr>
          <a:xfrm>
            <a:off x="-951230" y="3771900"/>
            <a:ext cx="3503930" cy="3232785"/>
          </a:xfrm>
          <a:prstGeom prst="rect">
            <a:avLst/>
          </a:prstGeom>
        </p:spPr>
      </p:pic>
      <p:sp>
        <p:nvSpPr>
          <p:cNvPr id="8" name="文本框 7"/>
          <p:cNvSpPr txBox="1"/>
          <p:nvPr/>
        </p:nvSpPr>
        <p:spPr>
          <a:xfrm>
            <a:off x="4516818" y="2679621"/>
            <a:ext cx="3230880" cy="1014730"/>
          </a:xfrm>
          <a:prstGeom prst="rect">
            <a:avLst/>
          </a:prstGeom>
          <a:noFill/>
        </p:spPr>
        <p:txBody>
          <a:bodyPr wrap="none" rtlCol="0">
            <a:spAutoFit/>
          </a:bodyPr>
          <a:lstStyle/>
          <a:p>
            <a:pPr algn="ctr"/>
            <a:r>
              <a:rPr lang="zh-CN" altLang="en-US" sz="6000" b="1">
                <a:solidFill>
                  <a:srgbClr val="B88F4D"/>
                </a:solidFill>
                <a:latin typeface="微软雅黑" panose="020B0503020204020204" pitchFamily="34" charset="-122"/>
                <a:ea typeface="微软雅黑" panose="020B0503020204020204" pitchFamily="34" charset="-122"/>
              </a:rPr>
              <a:t>谢谢观看</a:t>
            </a:r>
            <a:endParaRPr lang="zh-CN" altLang="en-US" sz="6000" b="1">
              <a:solidFill>
                <a:srgbClr val="B88F4D"/>
              </a:solidFill>
              <a:latin typeface="微软雅黑" panose="020B0503020204020204" pitchFamily="34" charset="-122"/>
              <a:ea typeface="微软雅黑" panose="020B0503020204020204" pitchFamily="34" charset="-122"/>
            </a:endParaRPr>
          </a:p>
        </p:txBody>
      </p:sp>
      <p:pic>
        <p:nvPicPr>
          <p:cNvPr id="3" name="图片 2" descr="logo-08"/>
          <p:cNvPicPr>
            <a:picLocks noChangeAspect="1"/>
          </p:cNvPicPr>
          <p:nvPr/>
        </p:nvPicPr>
        <p:blipFill>
          <a:blip r:embed="rId3"/>
          <a:stretch>
            <a:fillRect/>
          </a:stretch>
        </p:blipFill>
        <p:spPr>
          <a:xfrm>
            <a:off x="394970" y="5332730"/>
            <a:ext cx="4865370" cy="1885950"/>
          </a:xfrm>
          <a:prstGeom prst="rect">
            <a:avLst/>
          </a:prstGeom>
        </p:spPr>
      </p:pic>
      <p:pic>
        <p:nvPicPr>
          <p:cNvPr id="4" name="图片 3" descr="logo-08"/>
          <p:cNvPicPr>
            <a:picLocks noChangeAspect="1"/>
          </p:cNvPicPr>
          <p:nvPr/>
        </p:nvPicPr>
        <p:blipFill>
          <a:blip r:embed="rId3"/>
          <a:stretch>
            <a:fillRect/>
          </a:stretch>
        </p:blipFill>
        <p:spPr>
          <a:xfrm flipH="1">
            <a:off x="6907530" y="5332730"/>
            <a:ext cx="4865370" cy="1885950"/>
          </a:xfrm>
          <a:prstGeom prst="rect">
            <a:avLst/>
          </a:prstGeom>
        </p:spPr>
      </p:pic>
      <p:pic>
        <p:nvPicPr>
          <p:cNvPr id="21" name="图片 20" descr="logo_画板 1 副本 3"/>
          <p:cNvPicPr>
            <a:picLocks noChangeAspect="1"/>
          </p:cNvPicPr>
          <p:nvPr/>
        </p:nvPicPr>
        <p:blipFill>
          <a:blip r:embed="rId4"/>
          <a:stretch>
            <a:fillRect/>
          </a:stretch>
        </p:blipFill>
        <p:spPr>
          <a:xfrm>
            <a:off x="-9525" y="4988560"/>
            <a:ext cx="12233910" cy="1869440"/>
          </a:xfrm>
          <a:prstGeom prst="rect">
            <a:avLst/>
          </a:prstGeom>
        </p:spPr>
      </p:pic>
      <p:pic>
        <p:nvPicPr>
          <p:cNvPr id="17" name="图片 16" descr="徽标&#10;&#10;描述已自动生成"/>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4035" y="3534433"/>
            <a:ext cx="3503930" cy="727122"/>
          </a:xfrm>
          <a:prstGeom prst="rect">
            <a:avLst/>
          </a:prstGeom>
        </p:spPr>
      </p:pic>
    </p:spTree>
    <p:custDataLst>
      <p:tags r:id="rId6"/>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8355" y="845185"/>
            <a:ext cx="10575290" cy="5774690"/>
          </a:xfrm>
          <a:prstGeom prst="rect">
            <a:avLst/>
          </a:prstGeom>
          <a:noFill/>
        </p:spPr>
        <p:txBody>
          <a:bodyPr wrap="square" rtlCol="0">
            <a:spAutoFit/>
          </a:bodyPr>
          <a:p>
            <a:pPr indent="0" algn="ctr" fontAlgn="auto">
              <a:lnSpc>
                <a:spcPct val="120000"/>
              </a:lnSpc>
            </a:pPr>
            <a:r>
              <a:rPr lang="zh-CN" altLang="en-US" sz="2000" b="1"/>
              <a:t>任务一：数据预处理</a:t>
            </a:r>
            <a:endParaRPr lang="zh-CN" altLang="en-US" sz="2000" b="1"/>
          </a:p>
          <a:p>
            <a:pPr indent="0" fontAlgn="auto">
              <a:lnSpc>
                <a:spcPct val="120000"/>
              </a:lnSpc>
            </a:pPr>
            <a:r>
              <a:rPr lang="en-US" altLang="zh-CN" b="1"/>
              <a:t>T1_Book_Tags_Flattened:</a:t>
            </a:r>
            <a:endParaRPr lang="en-US" altLang="zh-CN" b="1"/>
          </a:p>
          <a:p>
            <a:pPr indent="0" fontAlgn="auto">
              <a:lnSpc>
                <a:spcPct val="120000"/>
              </a:lnSpc>
            </a:pPr>
            <a:r>
              <a:rPr lang="zh-CN" altLang="en-US"/>
              <a:t>计算图书被打的所有标签及次数</a:t>
            </a:r>
            <a:endParaRPr lang="zh-CN" altLang="en-US"/>
          </a:p>
          <a:p>
            <a:pPr indent="0" fontAlgn="auto">
              <a:lnSpc>
                <a:spcPct val="120000"/>
              </a:lnSpc>
            </a:pPr>
            <a:r>
              <a:rPr lang="zh-CN" altLang="en-US" b="1"/>
              <a:t>输入</a:t>
            </a:r>
            <a:r>
              <a:rPr lang="zh-CN" altLang="en-US"/>
              <a:t>：</a:t>
            </a:r>
            <a:r>
              <a:rPr lang="en-US" altLang="zh-CN"/>
              <a:t>book_tags.csv</a:t>
            </a:r>
            <a:r>
              <a:rPr lang="zh-CN" altLang="en-US"/>
              <a:t>、</a:t>
            </a:r>
            <a:r>
              <a:rPr lang="en-US" altLang="zh-CN"/>
              <a:t>books_simplified(cache)</a:t>
            </a:r>
            <a:endParaRPr lang="en-US" altLang="zh-CN"/>
          </a:p>
          <a:p>
            <a:pPr indent="0" fontAlgn="auto">
              <a:lnSpc>
                <a:spcPct val="120000"/>
              </a:lnSpc>
            </a:pPr>
            <a:r>
              <a:rPr lang="zh-CN" altLang="en-US" b="1"/>
              <a:t>输出</a:t>
            </a:r>
            <a:r>
              <a:rPr lang="zh-CN" altLang="en-US"/>
              <a:t>：</a:t>
            </a:r>
            <a:r>
              <a:rPr lang="en-US" altLang="zh-CN"/>
              <a:t>book_tags_flattened</a:t>
            </a:r>
            <a:r>
              <a:rPr lang="zh-CN" altLang="en-US"/>
              <a:t>，格式为</a:t>
            </a:r>
            <a:r>
              <a:rPr lang="en-US" altLang="zh-CN"/>
              <a:t>(book_id \t {tag_id1}:{num1},{tag_id2}:{num2}…)</a:t>
            </a:r>
            <a:r>
              <a:rPr lang="zh-CN" altLang="en-US"/>
              <a:t>，例如</a:t>
            </a:r>
            <a:r>
              <a:rPr lang="en-US" altLang="zh-CN"/>
              <a:t>"1 </a:t>
            </a:r>
            <a:r>
              <a:rPr lang="en-US" altLang="en-US"/>
              <a:t> </a:t>
            </a:r>
            <a:r>
              <a:rPr lang="en-US" altLang="zh-CN"/>
              <a:t>2:3,4:5,6:1"</a:t>
            </a:r>
            <a:endParaRPr lang="en-US" altLang="zh-CN"/>
          </a:p>
          <a:p>
            <a:pPr indent="0" fontAlgn="auto">
              <a:lnSpc>
                <a:spcPct val="120000"/>
              </a:lnSpc>
            </a:pPr>
            <a:endParaRPr lang="en-US" altLang="zh-CN"/>
          </a:p>
          <a:p>
            <a:pPr indent="0" fontAlgn="auto">
              <a:lnSpc>
                <a:spcPct val="120000"/>
              </a:lnSpc>
            </a:pPr>
            <a:r>
              <a:rPr lang="en-US" altLang="zh-CN"/>
              <a:t>book_tags.csv</a:t>
            </a:r>
            <a:r>
              <a:rPr lang="zh-CN" altLang="en-US"/>
              <a:t>和</a:t>
            </a:r>
            <a:r>
              <a:rPr lang="en-US" altLang="zh-CN"/>
              <a:t>books_simplified</a:t>
            </a:r>
            <a:r>
              <a:rPr lang="zh-CN" altLang="en-US"/>
              <a:t>通过</a:t>
            </a:r>
            <a:r>
              <a:rPr lang="en-US" altLang="zh-CN" b="1"/>
              <a:t>goodreads_book_id</a:t>
            </a:r>
            <a:r>
              <a:rPr lang="zh-CN" altLang="en-US"/>
              <a:t>连接起来</a:t>
            </a:r>
            <a:endParaRPr lang="zh-CN" altLang="en-US"/>
          </a:p>
          <a:p>
            <a:pPr indent="0" fontAlgn="auto">
              <a:lnSpc>
                <a:spcPct val="120000"/>
              </a:lnSpc>
            </a:pPr>
            <a:r>
              <a:rPr lang="zh-CN" altLang="en-US">
                <a:sym typeface="+mn-ea"/>
              </a:rPr>
              <a:t>注意到</a:t>
            </a:r>
            <a:r>
              <a:rPr lang="en-US" altLang="zh-CN">
                <a:sym typeface="+mn-ea"/>
              </a:rPr>
              <a:t>books_simplified</a:t>
            </a:r>
            <a:r>
              <a:rPr lang="zh-CN" altLang="en-US">
                <a:sym typeface="+mn-ea"/>
              </a:rPr>
              <a:t>只有</a:t>
            </a:r>
            <a:r>
              <a:rPr lang="en-US" altLang="zh-CN">
                <a:sym typeface="+mn-ea"/>
              </a:rPr>
              <a:t>800kb</a:t>
            </a:r>
            <a:r>
              <a:rPr lang="zh-CN" altLang="en-US">
                <a:sym typeface="+mn-ea"/>
              </a:rPr>
              <a:t>，比</a:t>
            </a:r>
            <a:r>
              <a:rPr lang="en-US" altLang="zh-CN">
                <a:sym typeface="+mn-ea"/>
              </a:rPr>
              <a:t>book_tags.csv(800mb)</a:t>
            </a:r>
            <a:r>
              <a:rPr lang="zh-CN" altLang="en-US">
                <a:sym typeface="+mn-ea"/>
              </a:rPr>
              <a:t>小，所以加入到</a:t>
            </a:r>
            <a:r>
              <a:rPr lang="en-US" altLang="zh-CN">
                <a:sym typeface="+mn-ea"/>
              </a:rPr>
              <a:t>cachedfiles</a:t>
            </a:r>
            <a:r>
              <a:rPr lang="zh-CN" altLang="en-US">
                <a:sym typeface="+mn-ea"/>
              </a:rPr>
              <a:t>中读入内存，</a:t>
            </a:r>
            <a:endParaRPr lang="zh-CN" altLang="en-US"/>
          </a:p>
          <a:p>
            <a:pPr indent="0" fontAlgn="auto">
              <a:lnSpc>
                <a:spcPct val="120000"/>
              </a:lnSpc>
            </a:pPr>
            <a:r>
              <a:rPr lang="zh-CN" altLang="en-US"/>
              <a:t>在</a:t>
            </a:r>
            <a:r>
              <a:rPr lang="en-US" altLang="zh-CN"/>
              <a:t>mapper</a:t>
            </a:r>
            <a:r>
              <a:rPr lang="zh-CN" altLang="en-US"/>
              <a:t>的</a:t>
            </a:r>
            <a:r>
              <a:rPr lang="en-US" altLang="zh-CN" b="1"/>
              <a:t>setup</a:t>
            </a:r>
            <a:r>
              <a:rPr lang="zh-CN" altLang="en-US"/>
              <a:t>方法中存储每一个</a:t>
            </a:r>
            <a:r>
              <a:rPr lang="en-US" altLang="zh-CN"/>
              <a:t>good_reads_book_id</a:t>
            </a:r>
            <a:r>
              <a:rPr lang="zh-CN" altLang="en-US"/>
              <a:t>对应的所有</a:t>
            </a:r>
            <a:r>
              <a:rPr lang="en-US" altLang="zh-CN"/>
              <a:t>book_id</a:t>
            </a:r>
            <a:r>
              <a:rPr lang="zh-CN" altLang="en-US"/>
              <a:t>列表，</a:t>
            </a:r>
            <a:endParaRPr lang="zh-CN" altLang="en-US"/>
          </a:p>
          <a:p>
            <a:pPr indent="0" fontAlgn="auto">
              <a:lnSpc>
                <a:spcPct val="120000"/>
              </a:lnSpc>
            </a:pPr>
            <a:endParaRPr lang="zh-CN" altLang="en-US"/>
          </a:p>
          <a:p>
            <a:pPr indent="0" fontAlgn="auto">
              <a:lnSpc>
                <a:spcPct val="120000"/>
              </a:lnSpc>
            </a:pPr>
            <a:r>
              <a:rPr lang="zh-CN" altLang="en-US"/>
              <a:t>在</a:t>
            </a:r>
            <a:r>
              <a:rPr lang="en-US" altLang="zh-CN" b="1"/>
              <a:t>map</a:t>
            </a:r>
            <a:r>
              <a:rPr lang="zh-CN" altLang="en-US"/>
              <a:t>方法中把读入的</a:t>
            </a:r>
            <a:r>
              <a:rPr lang="en-US" altLang="zh-CN"/>
              <a:t>book_tags.csv</a:t>
            </a:r>
            <a:r>
              <a:rPr lang="zh-CN" altLang="en-US"/>
              <a:t>的文件中的</a:t>
            </a:r>
            <a:r>
              <a:rPr lang="en-US" altLang="zh-CN"/>
              <a:t>good_reads_book_id</a:t>
            </a:r>
            <a:r>
              <a:rPr lang="zh-CN" altLang="en-US"/>
              <a:t>替换为其对应的所有</a:t>
            </a:r>
            <a:r>
              <a:rPr lang="en-US" altLang="zh-CN"/>
              <a:t>book_id</a:t>
            </a:r>
            <a:r>
              <a:rPr lang="zh-CN" altLang="en-US"/>
              <a:t>，</a:t>
            </a:r>
            <a:r>
              <a:rPr lang="en-US" altLang="zh-CN"/>
              <a:t>mapper</a:t>
            </a:r>
            <a:r>
              <a:rPr lang="zh-CN" altLang="en-US"/>
              <a:t>输出的键为</a:t>
            </a:r>
            <a:r>
              <a:rPr lang="en-US" altLang="zh-CN"/>
              <a:t>book_id,</a:t>
            </a:r>
            <a:r>
              <a:rPr lang="zh-CN" altLang="en-US"/>
              <a:t>值为</a:t>
            </a:r>
            <a:r>
              <a:rPr lang="en-US" altLang="zh-CN"/>
              <a:t>tag_id:tag_cnt</a:t>
            </a:r>
            <a:r>
              <a:rPr lang="zh-CN" altLang="en-US"/>
              <a:t>形式的字符串。同一个键</a:t>
            </a:r>
            <a:r>
              <a:rPr lang="en-US" altLang="zh-CN"/>
              <a:t>(book_id)</a:t>
            </a:r>
            <a:r>
              <a:rPr lang="zh-CN" altLang="en-US"/>
              <a:t>的数据被发送到同一个</a:t>
            </a:r>
            <a:r>
              <a:rPr lang="en-US" altLang="zh-CN" b="1"/>
              <a:t>reducer</a:t>
            </a:r>
            <a:r>
              <a:rPr lang="zh-CN" altLang="en-US"/>
              <a:t>拼接成最终输出的字符串。</a:t>
            </a:r>
            <a:endParaRPr lang="zh-CN" altLang="en-US"/>
          </a:p>
          <a:p>
            <a:pPr indent="0" fontAlgn="auto">
              <a:lnSpc>
                <a:spcPct val="120000"/>
              </a:lnSpc>
            </a:pPr>
            <a:endParaRPr lang="zh-CN" altLang="en-US"/>
          </a:p>
          <a:p>
            <a:pPr indent="0" fontAlgn="auto">
              <a:lnSpc>
                <a:spcPct val="120000"/>
              </a:lnSpc>
            </a:pPr>
            <a:r>
              <a:rPr lang="zh-CN" altLang="en-US"/>
              <a:t>优化：为了提高效率设置了</a:t>
            </a:r>
            <a:r>
              <a:rPr lang="en-US" altLang="zh-CN" b="1"/>
              <a:t>combiner</a:t>
            </a:r>
            <a:r>
              <a:rPr lang="zh-CN" altLang="en-US"/>
              <a:t>，</a:t>
            </a:r>
            <a:r>
              <a:rPr lang="en-US" altLang="zh-CN"/>
              <a:t>combiner</a:t>
            </a:r>
            <a:r>
              <a:rPr lang="zh-CN" altLang="en-US"/>
              <a:t>可以直接使用</a:t>
            </a:r>
            <a:r>
              <a:rPr lang="en-US" altLang="zh-CN"/>
              <a:t>reducer</a:t>
            </a:r>
            <a:r>
              <a:rPr lang="zh-CN" altLang="en-US"/>
              <a:t>的类，将同一个键对应的</a:t>
            </a:r>
            <a:r>
              <a:rPr lang="en-US" altLang="zh-CN"/>
              <a:t>tag_id:tag_cnt</a:t>
            </a:r>
            <a:r>
              <a:rPr lang="zh-CN" altLang="en-US"/>
              <a:t>形式的字符串拼接起来减少数据传输过程的压力（</a:t>
            </a:r>
            <a:r>
              <a:rPr lang="en-US" altLang="zh-CN"/>
              <a:t>shuffle</a:t>
            </a:r>
            <a:r>
              <a:rPr lang="zh-CN" altLang="en-US"/>
              <a:t>）。</a:t>
            </a:r>
            <a:endParaRPr lang="zh-CN" altLang="en-US"/>
          </a:p>
        </p:txBody>
      </p:sp>
      <p:pic>
        <p:nvPicPr>
          <p:cNvPr id="6" name="图片 5"/>
          <p:cNvPicPr>
            <a:picLocks noChangeAspect="1"/>
          </p:cNvPicPr>
          <p:nvPr/>
        </p:nvPicPr>
        <p:blipFill>
          <a:blip r:embed="rId1"/>
          <a:stretch>
            <a:fillRect/>
          </a:stretch>
        </p:blipFill>
        <p:spPr>
          <a:xfrm>
            <a:off x="5844540" y="1557020"/>
            <a:ext cx="5302250" cy="442595"/>
          </a:xfrm>
          <a:prstGeom prst="rect">
            <a:avLst/>
          </a:prstGeom>
        </p:spPr>
      </p:pic>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59130" y="968375"/>
            <a:ext cx="11290935" cy="5535930"/>
          </a:xfrm>
          <a:prstGeom prst="rect">
            <a:avLst/>
          </a:prstGeom>
          <a:noFill/>
        </p:spPr>
        <p:txBody>
          <a:bodyPr wrap="square" rtlCol="0">
            <a:noAutofit/>
          </a:bodyPr>
          <a:p>
            <a:pPr indent="0" fontAlgn="auto">
              <a:lnSpc>
                <a:spcPct val="120000"/>
              </a:lnSpc>
            </a:pPr>
            <a:r>
              <a:rPr lang="zh-CN" altLang="en-US" b="1"/>
              <a:t>注</a:t>
            </a:r>
            <a:r>
              <a:rPr lang="zh-CN" altLang="en-US"/>
              <a:t>：</a:t>
            </a:r>
            <a:r>
              <a:rPr lang="en-US" altLang="zh-CN"/>
              <a:t>FileInputFormat</a:t>
            </a:r>
            <a:r>
              <a:rPr lang="zh-CN" altLang="en-US"/>
              <a:t>里会自动忽略</a:t>
            </a:r>
            <a:r>
              <a:rPr lang="en-US" altLang="zh-CN"/>
              <a:t>_</a:t>
            </a:r>
            <a:r>
              <a:rPr lang="zh-CN" altLang="en-US"/>
              <a:t>和</a:t>
            </a:r>
            <a:r>
              <a:rPr lang="en-US" altLang="zh-CN"/>
              <a:t>.</a:t>
            </a:r>
            <a:r>
              <a:rPr lang="zh-CN" altLang="en-US"/>
              <a:t>开头的文件</a:t>
            </a:r>
            <a:endParaRPr lang="zh-CN" altLang="en-US"/>
          </a:p>
          <a:p>
            <a:pPr indent="0" fontAlgn="auto">
              <a:lnSpc>
                <a:spcPct val="120000"/>
              </a:lnSpc>
            </a:pPr>
            <a:endParaRPr lang="zh-CN" altLang="en-US"/>
          </a:p>
          <a:p>
            <a:pPr indent="0" fontAlgn="auto">
              <a:lnSpc>
                <a:spcPct val="120000"/>
              </a:lnSpc>
            </a:pPr>
            <a:endParaRPr lang="zh-CN" altLang="en-US"/>
          </a:p>
          <a:p>
            <a:pPr indent="0" fontAlgn="auto">
              <a:lnSpc>
                <a:spcPct val="120000"/>
              </a:lnSpc>
            </a:pPr>
            <a:endParaRPr lang="zh-CN" altLang="en-US"/>
          </a:p>
          <a:p>
            <a:pPr indent="0" fontAlgn="auto">
              <a:lnSpc>
                <a:spcPct val="120000"/>
              </a:lnSpc>
            </a:pPr>
            <a:endParaRPr lang="zh-CN" altLang="en-US"/>
          </a:p>
          <a:p>
            <a:pPr indent="0" fontAlgn="auto">
              <a:lnSpc>
                <a:spcPct val="120000"/>
              </a:lnSpc>
            </a:pPr>
            <a:endParaRPr lang="zh-CN" altLang="en-US"/>
          </a:p>
          <a:p>
            <a:pPr indent="0" fontAlgn="auto">
              <a:lnSpc>
                <a:spcPct val="120000"/>
              </a:lnSpc>
            </a:pPr>
            <a:endParaRPr lang="zh-CN" altLang="en-US"/>
          </a:p>
          <a:p>
            <a:pPr indent="0" fontAlgn="auto">
              <a:lnSpc>
                <a:spcPct val="120000"/>
              </a:lnSpc>
            </a:pPr>
            <a:endParaRPr lang="zh-CN" altLang="en-US"/>
          </a:p>
          <a:p>
            <a:pPr indent="0" fontAlgn="auto">
              <a:lnSpc>
                <a:spcPct val="120000"/>
              </a:lnSpc>
            </a:pPr>
            <a:endParaRPr lang="zh-CN" altLang="en-US"/>
          </a:p>
          <a:p>
            <a:pPr indent="0" fontAlgn="auto">
              <a:lnSpc>
                <a:spcPct val="120000"/>
              </a:lnSpc>
            </a:pPr>
            <a:endParaRPr lang="zh-CN" altLang="en-US"/>
          </a:p>
          <a:p>
            <a:pPr indent="0" fontAlgn="auto">
              <a:lnSpc>
                <a:spcPct val="120000"/>
              </a:lnSpc>
            </a:pPr>
            <a:endParaRPr lang="zh-CN" altLang="en-US"/>
          </a:p>
          <a:p>
            <a:pPr indent="0" fontAlgn="auto">
              <a:lnSpc>
                <a:spcPct val="120000"/>
              </a:lnSpc>
            </a:pPr>
            <a:endParaRPr lang="zh-CN" altLang="en-US"/>
          </a:p>
          <a:p>
            <a:pPr indent="0" fontAlgn="auto">
              <a:lnSpc>
                <a:spcPct val="120000"/>
              </a:lnSpc>
            </a:pPr>
            <a:r>
              <a:rPr lang="zh-CN" altLang="en-US"/>
              <a:t>从实验平台上下载的文件会自动加上前缀，需手动去除，否则</a:t>
            </a:r>
            <a:r>
              <a:rPr lang="zh-CN" altLang="en-US"/>
              <a:t>无输出</a:t>
            </a:r>
            <a:endParaRPr lang="zh-CN" altLang="en-US"/>
          </a:p>
          <a:p>
            <a:pPr indent="0" fontAlgn="auto">
              <a:lnSpc>
                <a:spcPct val="120000"/>
              </a:lnSpc>
            </a:pPr>
            <a:endParaRPr lang="zh-CN" altLang="en-US"/>
          </a:p>
          <a:p>
            <a:pPr indent="0" fontAlgn="auto">
              <a:lnSpc>
                <a:spcPct val="120000"/>
              </a:lnSpc>
            </a:pPr>
            <a:endParaRPr lang="zh-CN" altLang="en-US"/>
          </a:p>
        </p:txBody>
      </p:sp>
      <p:pic>
        <p:nvPicPr>
          <p:cNvPr id="3" name="图片 2"/>
          <p:cNvPicPr>
            <a:picLocks noChangeAspect="1"/>
          </p:cNvPicPr>
          <p:nvPr/>
        </p:nvPicPr>
        <p:blipFill>
          <a:blip r:embed="rId1"/>
          <a:srcRect r="5079"/>
          <a:stretch>
            <a:fillRect/>
          </a:stretch>
        </p:blipFill>
        <p:spPr>
          <a:xfrm>
            <a:off x="659130" y="1546225"/>
            <a:ext cx="7227570" cy="3255010"/>
          </a:xfrm>
          <a:prstGeom prst="rect">
            <a:avLst/>
          </a:prstGeom>
        </p:spPr>
      </p:pic>
      <p:pic>
        <p:nvPicPr>
          <p:cNvPr id="4" name="图片 3"/>
          <p:cNvPicPr/>
          <p:nvPr/>
        </p:nvPicPr>
        <p:blipFill>
          <a:blip r:embed="rId2"/>
          <a:stretch>
            <a:fillRect/>
          </a:stretch>
        </p:blipFill>
        <p:spPr>
          <a:xfrm>
            <a:off x="8364220" y="1191260"/>
            <a:ext cx="3594735" cy="4342765"/>
          </a:xfrm>
          <a:prstGeom prst="rect">
            <a:avLst/>
          </a:prstGeom>
        </p:spPr>
      </p:pic>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0215" y="861695"/>
            <a:ext cx="11290935" cy="3782060"/>
          </a:xfrm>
          <a:prstGeom prst="rect">
            <a:avLst/>
          </a:prstGeom>
          <a:noFill/>
        </p:spPr>
        <p:txBody>
          <a:bodyPr wrap="square" rtlCol="0">
            <a:spAutoFit/>
          </a:bodyPr>
          <a:p>
            <a:pPr indent="0" algn="ctr" fontAlgn="auto">
              <a:lnSpc>
                <a:spcPct val="120000"/>
              </a:lnSpc>
            </a:pPr>
            <a:r>
              <a:rPr lang="zh-CN" altLang="en-US" sz="2000" b="1"/>
              <a:t>任务二：图书相似度计算</a:t>
            </a:r>
            <a:endParaRPr lang="zh-CN" altLang="en-US" sz="2000" b="1"/>
          </a:p>
          <a:p>
            <a:pPr indent="0" fontAlgn="auto">
              <a:lnSpc>
                <a:spcPct val="120000"/>
              </a:lnSpc>
            </a:pPr>
            <a:r>
              <a:rPr lang="en-US" altLang="zh-CN" b="1"/>
              <a:t>T2_User_Cnt:</a:t>
            </a:r>
            <a:endParaRPr lang="en-US" altLang="zh-CN" b="1"/>
          </a:p>
          <a:p>
            <a:pPr indent="0" fontAlgn="auto">
              <a:lnSpc>
                <a:spcPct val="120000"/>
              </a:lnSpc>
            </a:pPr>
            <a:r>
              <a:rPr lang="zh-CN" altLang="en-US"/>
              <a:t>得到每个用户评过分的所有书，</a:t>
            </a:r>
            <a:r>
              <a:rPr lang="zh-CN" altLang="en-US"/>
              <a:t>并统计所有的用户数量（相似度计算中会</a:t>
            </a:r>
            <a:r>
              <a:rPr lang="zh-CN" altLang="en-US"/>
              <a:t>用到）</a:t>
            </a:r>
            <a:endParaRPr lang="zh-CN" altLang="en-US"/>
          </a:p>
          <a:p>
            <a:pPr indent="0" fontAlgn="auto">
              <a:lnSpc>
                <a:spcPct val="120000"/>
              </a:lnSpc>
            </a:pPr>
            <a:r>
              <a:rPr lang="zh-CN" altLang="en-US" b="1"/>
              <a:t>输入</a:t>
            </a:r>
            <a:r>
              <a:rPr lang="zh-CN" altLang="en-US"/>
              <a:t>：</a:t>
            </a:r>
            <a:r>
              <a:rPr lang="en-US" altLang="zh-CN">
                <a:sym typeface="+mn-ea"/>
              </a:rPr>
              <a:t>ratings.csv</a:t>
            </a:r>
            <a:endParaRPr lang="en-US" altLang="zh-CN"/>
          </a:p>
          <a:p>
            <a:pPr indent="0" fontAlgn="auto">
              <a:lnSpc>
                <a:spcPct val="120000"/>
              </a:lnSpc>
            </a:pPr>
            <a:r>
              <a:rPr lang="zh-CN" altLang="en-US" b="1"/>
              <a:t>输出</a:t>
            </a:r>
            <a:r>
              <a:rPr lang="zh-CN" altLang="en-US"/>
              <a:t>：每个用户评价过的书的列表、用户数量</a:t>
            </a:r>
            <a:endParaRPr lang="en-US" altLang="zh-CN"/>
          </a:p>
          <a:p>
            <a:pPr indent="0" fontAlgn="auto">
              <a:lnSpc>
                <a:spcPct val="120000"/>
              </a:lnSpc>
            </a:pPr>
            <a:endParaRPr lang="zh-CN" altLang="en-US"/>
          </a:p>
          <a:p>
            <a:pPr indent="0" fontAlgn="auto">
              <a:lnSpc>
                <a:spcPct val="120000"/>
              </a:lnSpc>
            </a:pPr>
            <a:r>
              <a:rPr lang="en-US" altLang="zh-CN"/>
              <a:t>Mapper</a:t>
            </a:r>
            <a:r>
              <a:rPr lang="zh-CN" altLang="en-US"/>
              <a:t>输出键为</a:t>
            </a:r>
            <a:r>
              <a:rPr lang="en-US" altLang="zh-CN"/>
              <a:t>Text</a:t>
            </a:r>
            <a:r>
              <a:rPr lang="zh-CN" altLang="en-US"/>
              <a:t>代表</a:t>
            </a:r>
            <a:r>
              <a:rPr lang="en-US" altLang="zh-CN"/>
              <a:t>user_id</a:t>
            </a:r>
            <a:r>
              <a:rPr lang="zh-CN" altLang="en-US"/>
              <a:t>，值为</a:t>
            </a:r>
            <a:r>
              <a:rPr lang="en-US" altLang="zh-CN"/>
              <a:t>Text</a:t>
            </a:r>
            <a:r>
              <a:rPr lang="zh-CN" altLang="en-US"/>
              <a:t>代表该用户评价的</a:t>
            </a:r>
            <a:r>
              <a:rPr lang="en-US" altLang="zh-CN"/>
              <a:t>book_id</a:t>
            </a:r>
            <a:r>
              <a:rPr lang="zh-CN" altLang="en-US"/>
              <a:t>。</a:t>
            </a:r>
            <a:endParaRPr lang="zh-CN" altLang="en-US"/>
          </a:p>
          <a:p>
            <a:pPr indent="0" fontAlgn="auto">
              <a:lnSpc>
                <a:spcPct val="120000"/>
              </a:lnSpc>
            </a:pPr>
            <a:r>
              <a:rPr lang="en-US" altLang="zh-CN"/>
              <a:t>Reducer</a:t>
            </a:r>
            <a:r>
              <a:rPr lang="zh-CN" altLang="en-US"/>
              <a:t>的输出键为</a:t>
            </a:r>
            <a:r>
              <a:rPr lang="en-US" altLang="zh-CN"/>
              <a:t>Text</a:t>
            </a:r>
            <a:r>
              <a:rPr lang="zh-CN" altLang="en-US"/>
              <a:t>代表</a:t>
            </a:r>
            <a:r>
              <a:rPr lang="en-US" altLang="zh-CN"/>
              <a:t>user_id</a:t>
            </a:r>
            <a:r>
              <a:rPr lang="zh-CN" altLang="en-US"/>
              <a:t>，值为</a:t>
            </a:r>
            <a:r>
              <a:rPr lang="en-US" altLang="zh-CN"/>
              <a:t>Text</a:t>
            </a:r>
            <a:r>
              <a:rPr lang="zh-CN" altLang="en-US"/>
              <a:t>代表该用户评价过的所有</a:t>
            </a:r>
            <a:r>
              <a:rPr lang="en-US" altLang="zh-CN"/>
              <a:t>book_id</a:t>
            </a:r>
            <a:r>
              <a:rPr lang="zh-CN" altLang="en-US"/>
              <a:t>通过逗号连接起来的字符串，形如</a:t>
            </a:r>
            <a:r>
              <a:rPr lang="en-US" altLang="zh-CN"/>
              <a:t>book_id0,book_id1…</a:t>
            </a:r>
            <a:endParaRPr lang="en-US" altLang="zh-CN"/>
          </a:p>
          <a:p>
            <a:pPr indent="0" fontAlgn="auto">
              <a:lnSpc>
                <a:spcPct val="120000"/>
              </a:lnSpc>
            </a:pPr>
            <a:r>
              <a:rPr lang="zh-CN" altLang="en-US"/>
              <a:t>并且还有一个计数器</a:t>
            </a:r>
            <a:r>
              <a:rPr lang="en-US" altLang="zh-CN"/>
              <a:t>public enum User_Counter{USER_NUM},</a:t>
            </a:r>
            <a:r>
              <a:rPr lang="zh-CN" altLang="en-US"/>
              <a:t>统计所有的用户数目</a:t>
            </a:r>
            <a:r>
              <a:rPr lang="en-US" altLang="zh-CN"/>
              <a:t>,</a:t>
            </a:r>
            <a:r>
              <a:rPr lang="zh-CN" altLang="en-US"/>
              <a:t>最后把这个计数写入第二个输出目录</a:t>
            </a:r>
            <a:r>
              <a:rPr lang="en-US" altLang="zh-CN"/>
              <a:t>(949895</a:t>
            </a:r>
            <a:r>
              <a:rPr lang="zh-CN" altLang="en-US"/>
              <a:t>个用户</a:t>
            </a:r>
            <a:r>
              <a:rPr lang="en-US" altLang="zh-CN"/>
              <a:t>)</a:t>
            </a:r>
            <a:r>
              <a:rPr lang="zh-CN" altLang="en-US"/>
              <a:t>。</a:t>
            </a:r>
            <a:endParaRPr lang="zh-CN" altLang="en-US"/>
          </a:p>
        </p:txBody>
      </p:sp>
      <p:pic>
        <p:nvPicPr>
          <p:cNvPr id="4" name="图片 3"/>
          <p:cNvPicPr>
            <a:picLocks noChangeAspect="1"/>
          </p:cNvPicPr>
          <p:nvPr/>
        </p:nvPicPr>
        <p:blipFill>
          <a:blip r:embed="rId1"/>
          <a:stretch>
            <a:fillRect/>
          </a:stretch>
        </p:blipFill>
        <p:spPr>
          <a:xfrm>
            <a:off x="571500" y="4719320"/>
            <a:ext cx="6674485" cy="1702435"/>
          </a:xfrm>
          <a:prstGeom prst="rect">
            <a:avLst/>
          </a:prstGeom>
        </p:spPr>
      </p:pic>
      <p:pic>
        <p:nvPicPr>
          <p:cNvPr id="3" name="图片 2"/>
          <p:cNvPicPr>
            <a:picLocks noChangeAspect="1"/>
          </p:cNvPicPr>
          <p:nvPr/>
        </p:nvPicPr>
        <p:blipFill>
          <a:blip r:embed="rId2"/>
          <a:stretch>
            <a:fillRect/>
          </a:stretch>
        </p:blipFill>
        <p:spPr>
          <a:xfrm>
            <a:off x="7423785" y="4322445"/>
            <a:ext cx="4244975" cy="1435100"/>
          </a:xfrm>
          <a:prstGeom prst="rect">
            <a:avLst/>
          </a:prstGeom>
        </p:spPr>
      </p:pic>
      <p:pic>
        <p:nvPicPr>
          <p:cNvPr id="5" name="图片 4"/>
          <p:cNvPicPr>
            <a:picLocks noChangeAspect="1"/>
          </p:cNvPicPr>
          <p:nvPr/>
        </p:nvPicPr>
        <p:blipFill>
          <a:blip r:embed="rId3"/>
          <a:stretch>
            <a:fillRect/>
          </a:stretch>
        </p:blipFill>
        <p:spPr>
          <a:xfrm>
            <a:off x="6572250" y="5893435"/>
            <a:ext cx="3176270" cy="631825"/>
          </a:xfrm>
          <a:prstGeom prst="rect">
            <a:avLst/>
          </a:prstGeom>
        </p:spPr>
      </p:pic>
    </p:spTree>
    <p:custDataLst>
      <p:tags r:id="rId4"/>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96265" y="968375"/>
            <a:ext cx="11247120" cy="5110480"/>
          </a:xfrm>
          <a:prstGeom prst="rect">
            <a:avLst/>
          </a:prstGeom>
          <a:noFill/>
        </p:spPr>
        <p:txBody>
          <a:bodyPr wrap="square" rtlCol="0">
            <a:spAutoFit/>
          </a:bodyPr>
          <a:p>
            <a:pPr indent="0" algn="ctr" fontAlgn="auto">
              <a:lnSpc>
                <a:spcPct val="120000"/>
              </a:lnSpc>
            </a:pPr>
            <a:r>
              <a:rPr lang="zh-CN" altLang="en-US" sz="2000" b="1"/>
              <a:t>任务二：图书相似度计算</a:t>
            </a:r>
            <a:endParaRPr lang="zh-CN" altLang="en-US" sz="2000" b="1"/>
          </a:p>
          <a:p>
            <a:pPr indent="0" fontAlgn="auto">
              <a:lnSpc>
                <a:spcPct val="120000"/>
              </a:lnSpc>
            </a:pPr>
            <a:r>
              <a:rPr lang="en-US" altLang="zh-CN" b="1"/>
              <a:t>T2_Book_Pair:</a:t>
            </a:r>
            <a:endParaRPr lang="en-US" altLang="zh-CN" b="1"/>
          </a:p>
          <a:p>
            <a:pPr indent="0" fontAlgn="auto">
              <a:lnSpc>
                <a:spcPct val="120000"/>
              </a:lnSpc>
            </a:pPr>
            <a:r>
              <a:rPr lang="zh-CN" altLang="en-US"/>
              <a:t>在任一用户的评分历史中共现的图书对，统计该共现图书对在所有用户的各自评分历史中的总共现次数</a:t>
            </a:r>
            <a:endParaRPr lang="zh-CN" altLang="en-US"/>
          </a:p>
          <a:p>
            <a:pPr indent="0" fontAlgn="auto">
              <a:lnSpc>
                <a:spcPct val="120000"/>
              </a:lnSpc>
            </a:pPr>
            <a:r>
              <a:rPr lang="zh-CN" altLang="en-US" b="1"/>
              <a:t>输入</a:t>
            </a:r>
            <a:r>
              <a:rPr lang="zh-CN" altLang="en-US"/>
              <a:t>：</a:t>
            </a:r>
            <a:r>
              <a:rPr lang="en-US" altLang="zh-CN"/>
              <a:t>T2_User_Cnt</a:t>
            </a:r>
            <a:r>
              <a:rPr lang="zh-CN" altLang="en-US"/>
              <a:t>的输出（用户</a:t>
            </a:r>
            <a:r>
              <a:rPr lang="en-US" altLang="zh-CN"/>
              <a:t>id</a:t>
            </a:r>
            <a:r>
              <a:rPr lang="zh-CN" altLang="en-US"/>
              <a:t>和该用户评价过的所有图书）</a:t>
            </a:r>
            <a:endParaRPr lang="zh-CN" altLang="en-US"/>
          </a:p>
          <a:p>
            <a:pPr indent="0" fontAlgn="auto">
              <a:lnSpc>
                <a:spcPct val="120000"/>
              </a:lnSpc>
            </a:pPr>
            <a:r>
              <a:rPr lang="zh-CN" altLang="en-US" b="1"/>
              <a:t>输出</a:t>
            </a:r>
            <a:r>
              <a:rPr lang="zh-CN" altLang="en-US"/>
              <a:t>：图书对及出现次数，格式为</a:t>
            </a:r>
            <a:r>
              <a:rPr lang="en-US" altLang="zh-CN"/>
              <a:t>((book_idi,book_idj),</a:t>
            </a:r>
            <a:r>
              <a:rPr lang="zh-CN" altLang="en-US"/>
              <a:t>总共现次数</a:t>
            </a:r>
            <a:r>
              <a:rPr lang="en-US" altLang="zh-CN"/>
              <a:t>)</a:t>
            </a:r>
            <a:r>
              <a:rPr lang="zh-CN" altLang="en-US"/>
              <a:t>，小号在</a:t>
            </a:r>
            <a:r>
              <a:rPr lang="zh-CN" altLang="en-US"/>
              <a:t>前</a:t>
            </a:r>
            <a:endParaRPr lang="zh-CN" altLang="en-US"/>
          </a:p>
          <a:p>
            <a:pPr indent="0" fontAlgn="auto">
              <a:lnSpc>
                <a:spcPct val="120000"/>
              </a:lnSpc>
            </a:pPr>
            <a:endParaRPr lang="zh-CN" altLang="en-US"/>
          </a:p>
          <a:p>
            <a:pPr indent="0" fontAlgn="auto">
              <a:lnSpc>
                <a:spcPct val="120000"/>
              </a:lnSpc>
            </a:pPr>
            <a:r>
              <a:rPr lang="en-US" altLang="zh-CN" b="1"/>
              <a:t>mapper</a:t>
            </a:r>
            <a:r>
              <a:rPr lang="zh-CN" altLang="en-US"/>
              <a:t>输入的</a:t>
            </a:r>
            <a:r>
              <a:rPr lang="zh-CN" altLang="en-US"/>
              <a:t>格式为</a:t>
            </a:r>
            <a:r>
              <a:rPr lang="en-US" altLang="zh-CN"/>
              <a:t>“user_id \t book_id0,book_id1…”</a:t>
            </a:r>
            <a:endParaRPr lang="en-US" altLang="zh-CN"/>
          </a:p>
          <a:p>
            <a:pPr indent="0" fontAlgn="auto">
              <a:lnSpc>
                <a:spcPct val="120000"/>
              </a:lnSpc>
            </a:pPr>
            <a:r>
              <a:rPr lang="zh-CN" altLang="en-US">
                <a:sym typeface="+mn-ea"/>
              </a:rPr>
              <a:t>内</a:t>
            </a:r>
            <a:r>
              <a:rPr lang="zh-CN" altLang="en-US">
                <a:sym typeface="+mn-ea"/>
              </a:rPr>
              <a:t>部通过双重循环输出所有共现图书对，同时为了避免重复，每个对只输出一次，</a:t>
            </a:r>
            <a:endParaRPr lang="zh-CN" altLang="en-US">
              <a:sym typeface="+mn-ea"/>
            </a:endParaRPr>
          </a:p>
          <a:p>
            <a:pPr indent="0" fontAlgn="auto">
              <a:lnSpc>
                <a:spcPct val="120000"/>
              </a:lnSpc>
            </a:pPr>
            <a:r>
              <a:rPr lang="zh-CN" altLang="en-US">
                <a:sym typeface="+mn-ea"/>
              </a:rPr>
              <a:t>同时保证输出的对</a:t>
            </a:r>
            <a:r>
              <a:rPr lang="en-US" altLang="zh-CN">
                <a:sym typeface="+mn-ea"/>
              </a:rPr>
              <a:t>book_id_i,book_id_j</a:t>
            </a:r>
            <a:r>
              <a:rPr lang="zh-CN" altLang="en-US">
                <a:sym typeface="+mn-ea"/>
              </a:rPr>
              <a:t>一定满足</a:t>
            </a:r>
            <a:r>
              <a:rPr lang="en-US" altLang="zh-CN">
                <a:sym typeface="+mn-ea"/>
              </a:rPr>
              <a:t>i&lt;j</a:t>
            </a:r>
            <a:r>
              <a:rPr lang="zh-CN" altLang="en-US">
                <a:sym typeface="+mn-ea"/>
              </a:rPr>
              <a:t>。</a:t>
            </a:r>
            <a:endParaRPr lang="zh-CN" altLang="en-US">
              <a:sym typeface="+mn-ea"/>
            </a:endParaRPr>
          </a:p>
          <a:p>
            <a:pPr indent="0" fontAlgn="auto">
              <a:lnSpc>
                <a:spcPct val="120000"/>
              </a:lnSpc>
            </a:pPr>
            <a:r>
              <a:rPr lang="zh-CN" altLang="en-US"/>
              <a:t>输出为键为</a:t>
            </a:r>
            <a:r>
              <a:rPr lang="en-US" altLang="zh-CN"/>
              <a:t>Text</a:t>
            </a:r>
            <a:r>
              <a:rPr lang="zh-CN" altLang="en-US"/>
              <a:t>形式的图书对，值为</a:t>
            </a:r>
            <a:r>
              <a:rPr lang="en-US" altLang="zh-CN"/>
              <a:t>IntWritable</a:t>
            </a:r>
            <a:r>
              <a:rPr lang="zh-CN" altLang="en-US"/>
              <a:t>形式的图书对出现次数</a:t>
            </a:r>
            <a:endParaRPr lang="zh-CN" altLang="en-US"/>
          </a:p>
          <a:p>
            <a:pPr indent="0" fontAlgn="auto">
              <a:lnSpc>
                <a:spcPct val="120000"/>
              </a:lnSpc>
            </a:pPr>
            <a:endParaRPr lang="zh-CN" altLang="en-US"/>
          </a:p>
          <a:p>
            <a:pPr indent="0" fontAlgn="auto">
              <a:lnSpc>
                <a:spcPct val="120000"/>
              </a:lnSpc>
            </a:pPr>
            <a:r>
              <a:rPr lang="en-US" altLang="zh-CN" b="1"/>
              <a:t>reducer</a:t>
            </a:r>
            <a:r>
              <a:rPr lang="zh-CN" altLang="en-US"/>
              <a:t>对每个图书对的共现次数进行</a:t>
            </a:r>
            <a:r>
              <a:rPr lang="zh-CN" altLang="en-US"/>
              <a:t>累加，与</a:t>
            </a:r>
            <a:r>
              <a:rPr lang="en-US" altLang="zh-CN"/>
              <a:t>mapper</a:t>
            </a:r>
            <a:r>
              <a:rPr lang="zh-CN" altLang="en-US"/>
              <a:t>输出格式和含义一致。</a:t>
            </a:r>
            <a:endParaRPr lang="zh-CN" altLang="en-US"/>
          </a:p>
          <a:p>
            <a:pPr indent="0" fontAlgn="auto">
              <a:lnSpc>
                <a:spcPct val="120000"/>
              </a:lnSpc>
            </a:pPr>
            <a:endParaRPr lang="zh-CN" altLang="en-US"/>
          </a:p>
          <a:p>
            <a:pPr indent="0" fontAlgn="auto">
              <a:lnSpc>
                <a:spcPct val="120000"/>
              </a:lnSpc>
            </a:pPr>
            <a:r>
              <a:rPr lang="zh-CN" altLang="en-US"/>
              <a:t>优化：为了降低</a:t>
            </a:r>
            <a:r>
              <a:rPr lang="en-US" altLang="zh-CN"/>
              <a:t>mapper</a:t>
            </a:r>
            <a:r>
              <a:rPr lang="zh-CN" altLang="en-US"/>
              <a:t>和</a:t>
            </a:r>
            <a:r>
              <a:rPr lang="en-US" altLang="zh-CN"/>
              <a:t>reducer</a:t>
            </a:r>
            <a:r>
              <a:rPr lang="zh-CN" altLang="en-US"/>
              <a:t>之间数据传输的代价使用</a:t>
            </a:r>
            <a:r>
              <a:rPr lang="en-US" altLang="zh-CN" b="1"/>
              <a:t>combiner</a:t>
            </a:r>
            <a:endParaRPr lang="en-US" altLang="zh-CN" b="1"/>
          </a:p>
          <a:p>
            <a:pPr indent="0" fontAlgn="auto">
              <a:lnSpc>
                <a:spcPct val="120000"/>
              </a:lnSpc>
            </a:pPr>
            <a:r>
              <a:rPr lang="zh-CN" altLang="en-US"/>
              <a:t>（逻辑与</a:t>
            </a:r>
            <a:r>
              <a:rPr lang="en-US" altLang="zh-CN"/>
              <a:t>reducer</a:t>
            </a:r>
            <a:r>
              <a:rPr lang="zh-CN" altLang="en-US"/>
              <a:t>类完全一致）将本地输出的相同的键的值加在一起。</a:t>
            </a:r>
            <a:endParaRPr lang="zh-CN" altLang="en-US"/>
          </a:p>
        </p:txBody>
      </p:sp>
      <p:pic>
        <p:nvPicPr>
          <p:cNvPr id="3" name="图片 2"/>
          <p:cNvPicPr>
            <a:picLocks noChangeAspect="1"/>
          </p:cNvPicPr>
          <p:nvPr/>
        </p:nvPicPr>
        <p:blipFill>
          <a:blip r:embed="rId1"/>
          <a:stretch>
            <a:fillRect/>
          </a:stretch>
        </p:blipFill>
        <p:spPr>
          <a:xfrm>
            <a:off x="9234170" y="2184400"/>
            <a:ext cx="2447925" cy="4400550"/>
          </a:xfrm>
          <a:prstGeom prst="rect">
            <a:avLst/>
          </a:prstGeom>
        </p:spPr>
      </p:pic>
    </p:spTree>
    <p:custDataLst>
      <p:tags r:id="rId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58800" y="730885"/>
            <a:ext cx="11290935" cy="5110480"/>
          </a:xfrm>
          <a:prstGeom prst="rect">
            <a:avLst/>
          </a:prstGeom>
          <a:noFill/>
        </p:spPr>
        <p:txBody>
          <a:bodyPr wrap="square" rtlCol="0">
            <a:spAutoFit/>
          </a:bodyPr>
          <a:p>
            <a:pPr indent="0" algn="ctr" fontAlgn="auto">
              <a:lnSpc>
                <a:spcPct val="120000"/>
              </a:lnSpc>
            </a:pPr>
            <a:r>
              <a:rPr lang="zh-CN" altLang="en-US" sz="2000" b="1"/>
              <a:t>任务二：图书相似度计算</a:t>
            </a:r>
            <a:endParaRPr lang="zh-CN" altLang="en-US" sz="2000" b="1"/>
          </a:p>
          <a:p>
            <a:pPr indent="0" fontAlgn="auto">
              <a:lnSpc>
                <a:spcPct val="120000"/>
              </a:lnSpc>
            </a:pPr>
            <a:r>
              <a:rPr lang="en-US" altLang="zh-CN" b="1"/>
              <a:t>T2_Similarity:</a:t>
            </a:r>
            <a:endParaRPr lang="en-US" altLang="zh-CN" b="1"/>
          </a:p>
          <a:p>
            <a:pPr indent="0" fontAlgn="auto">
              <a:lnSpc>
                <a:spcPct val="120000"/>
              </a:lnSpc>
            </a:pPr>
            <a:r>
              <a:rPr lang="zh-CN" altLang="en-US"/>
              <a:t>计算每个图书对的</a:t>
            </a:r>
            <a:r>
              <a:rPr lang="zh-CN" altLang="en-US"/>
              <a:t>相似度</a:t>
            </a:r>
            <a:endParaRPr lang="zh-CN" altLang="en-US"/>
          </a:p>
          <a:p>
            <a:pPr indent="0" fontAlgn="auto">
              <a:lnSpc>
                <a:spcPct val="120000"/>
              </a:lnSpc>
            </a:pPr>
            <a:r>
              <a:rPr lang="zh-CN" altLang="en-US" b="1"/>
              <a:t>输入</a:t>
            </a:r>
            <a:r>
              <a:rPr lang="zh-CN" altLang="en-US"/>
              <a:t>：</a:t>
            </a:r>
            <a:r>
              <a:rPr lang="en-US" altLang="zh-CN"/>
              <a:t>book_pair</a:t>
            </a:r>
            <a:r>
              <a:rPr lang="zh-CN" altLang="en-US"/>
              <a:t>、</a:t>
            </a:r>
            <a:r>
              <a:rPr lang="en-US" altLang="zh-CN">
                <a:sym typeface="+mn-ea"/>
              </a:rPr>
              <a:t>books_simplified</a:t>
            </a:r>
            <a:r>
              <a:rPr lang="zh-CN" altLang="en-US">
                <a:sym typeface="+mn-ea"/>
              </a:rPr>
              <a:t>、</a:t>
            </a:r>
            <a:r>
              <a:rPr lang="en-US" altLang="zh-CN">
                <a:sym typeface="+mn-ea"/>
              </a:rPr>
              <a:t>book_tags_flattened</a:t>
            </a:r>
            <a:endParaRPr lang="en-US" altLang="zh-CN"/>
          </a:p>
          <a:p>
            <a:pPr indent="0" fontAlgn="auto">
              <a:lnSpc>
                <a:spcPct val="120000"/>
              </a:lnSpc>
            </a:pPr>
            <a:r>
              <a:rPr lang="zh-CN" altLang="en-US" b="1"/>
              <a:t>输出</a:t>
            </a:r>
            <a:r>
              <a:rPr lang="zh-CN" altLang="en-US"/>
              <a:t>：</a:t>
            </a:r>
            <a:r>
              <a:rPr lang="en-US" altLang="zh-CN"/>
              <a:t>(book_id1,book_id2),similarity(book_id1,book_id2)</a:t>
            </a:r>
            <a:endParaRPr lang="en-US" altLang="zh-CN"/>
          </a:p>
          <a:p>
            <a:pPr indent="0" fontAlgn="auto">
              <a:lnSpc>
                <a:spcPct val="120000"/>
              </a:lnSpc>
            </a:pPr>
            <a:endParaRPr lang="en-US" altLang="zh-CN"/>
          </a:p>
          <a:p>
            <a:pPr indent="0" fontAlgn="auto">
              <a:lnSpc>
                <a:spcPct val="120000"/>
              </a:lnSpc>
            </a:pPr>
            <a:endParaRPr lang="zh-CN" altLang="en-US"/>
          </a:p>
          <a:p>
            <a:pPr indent="0" fontAlgn="auto">
              <a:lnSpc>
                <a:spcPct val="120000"/>
              </a:lnSpc>
            </a:pPr>
            <a:r>
              <a:rPr lang="zh-CN" altLang="en-US"/>
              <a:t>观察到</a:t>
            </a:r>
            <a:r>
              <a:rPr lang="en-US" altLang="zh-CN"/>
              <a:t>tags</a:t>
            </a:r>
            <a:r>
              <a:rPr lang="zh-CN" altLang="en-US"/>
              <a:t>相似度需要单独计算，而其他的相似度可以在一起计算，我们可以利用</a:t>
            </a:r>
            <a:r>
              <a:rPr lang="en-US" altLang="zh-CN"/>
              <a:t>multipleInput</a:t>
            </a:r>
            <a:r>
              <a:rPr lang="zh-CN" altLang="en-US"/>
              <a:t>设置两类</a:t>
            </a:r>
            <a:r>
              <a:rPr lang="en-US" altLang="zh-CN"/>
              <a:t>mapper</a:t>
            </a:r>
            <a:r>
              <a:rPr lang="zh-CN" altLang="en-US"/>
              <a:t>分别计算</a:t>
            </a:r>
            <a:r>
              <a:rPr lang="en-US" altLang="zh-CN"/>
              <a:t>tags</a:t>
            </a:r>
            <a:r>
              <a:rPr lang="zh-CN" altLang="en-US"/>
              <a:t>相似度和其他的相似度之和，最后在</a:t>
            </a:r>
            <a:r>
              <a:rPr lang="en-US" altLang="zh-CN"/>
              <a:t>reducer</a:t>
            </a:r>
            <a:r>
              <a:rPr lang="zh-CN" altLang="en-US"/>
              <a:t>之中加在一起除以</a:t>
            </a:r>
            <a:r>
              <a:rPr lang="en-US" altLang="zh-CN"/>
              <a:t>4</a:t>
            </a:r>
            <a:r>
              <a:rPr lang="zh-CN" altLang="en-US"/>
              <a:t>即得到最终的相似度。</a:t>
            </a:r>
            <a:endParaRPr lang="zh-CN" altLang="en-US"/>
          </a:p>
          <a:p>
            <a:pPr indent="0" fontAlgn="auto">
              <a:lnSpc>
                <a:spcPct val="120000"/>
              </a:lnSpc>
            </a:pPr>
            <a:endParaRPr lang="zh-CN" altLang="en-US"/>
          </a:p>
          <a:p>
            <a:pPr indent="0" fontAlgn="auto">
              <a:lnSpc>
                <a:spcPct val="120000"/>
              </a:lnSpc>
            </a:pPr>
            <a:r>
              <a:rPr lang="zh-CN" altLang="en-US"/>
              <a:t>基于上面的思路，</a:t>
            </a:r>
            <a:r>
              <a:rPr lang="en-US" altLang="zh-CN" b="1"/>
              <a:t>TSMapper</a:t>
            </a:r>
            <a:r>
              <a:rPr lang="en-US" altLang="zh-CN"/>
              <a:t> </a:t>
            </a:r>
            <a:r>
              <a:rPr lang="zh-CN" altLang="en-US"/>
              <a:t>用于计算</a:t>
            </a:r>
            <a:r>
              <a:rPr lang="en-US" altLang="zh-CN"/>
              <a:t> tags </a:t>
            </a:r>
            <a:r>
              <a:rPr lang="zh-CN" altLang="en-US"/>
              <a:t>相似度，它的输入文件为</a:t>
            </a:r>
            <a:r>
              <a:rPr lang="en-US" altLang="zh-CN"/>
              <a:t> book_pair (T2_out2)</a:t>
            </a:r>
            <a:r>
              <a:rPr lang="zh-CN" altLang="en-US"/>
              <a:t>，并将</a:t>
            </a:r>
            <a:r>
              <a:rPr lang="en-US" altLang="zh-CN"/>
              <a:t>book_tags_flattened </a:t>
            </a:r>
            <a:r>
              <a:rPr lang="zh-CN" altLang="en-US"/>
              <a:t>存于</a:t>
            </a:r>
            <a:r>
              <a:rPr lang="en-US" altLang="zh-CN"/>
              <a:t> cachedfiles </a:t>
            </a:r>
            <a:r>
              <a:rPr lang="zh-CN" altLang="en-US"/>
              <a:t>中，在</a:t>
            </a:r>
            <a:r>
              <a:rPr lang="en-US" altLang="zh-CN"/>
              <a:t> mapper </a:t>
            </a:r>
            <a:r>
              <a:rPr lang="zh-CN" altLang="en-US"/>
              <a:t>的</a:t>
            </a:r>
            <a:r>
              <a:rPr lang="en-US" altLang="zh-CN"/>
              <a:t> setup</a:t>
            </a:r>
            <a:r>
              <a:rPr lang="zh-CN" altLang="en-US"/>
              <a:t>方法中读取该文件并记录每个</a:t>
            </a:r>
            <a:r>
              <a:rPr lang="en-US" altLang="zh-CN"/>
              <a:t> book_id</a:t>
            </a:r>
            <a:r>
              <a:rPr lang="zh-CN" altLang="en-US"/>
              <a:t>（转换为</a:t>
            </a:r>
            <a:r>
              <a:rPr lang="en-US" altLang="zh-CN"/>
              <a:t>int</a:t>
            </a:r>
            <a:r>
              <a:rPr lang="zh-CN" altLang="en-US"/>
              <a:t>型变量）对应的所有</a:t>
            </a:r>
            <a:r>
              <a:rPr lang="en-US" altLang="zh-CN"/>
              <a:t> tag_id</a:t>
            </a:r>
            <a:r>
              <a:rPr lang="zh-CN" altLang="en-US"/>
              <a:t>及该</a:t>
            </a:r>
            <a:r>
              <a:rPr lang="en-US" altLang="zh-CN"/>
              <a:t>tag</a:t>
            </a:r>
            <a:r>
              <a:rPr lang="zh-CN" altLang="en-US"/>
              <a:t>的数目，记录在</a:t>
            </a:r>
            <a:r>
              <a:rPr lang="en-US" altLang="zh-CN"/>
              <a:t> private final ArrayList&lt;ArrayList&lt;IntPair&gt;&gt; tag_record</a:t>
            </a:r>
            <a:r>
              <a:rPr lang="zh-CN" altLang="en-US"/>
              <a:t>中。</a:t>
            </a:r>
            <a:r>
              <a:rPr lang="en-US" altLang="zh-CN"/>
              <a:t>IntPair </a:t>
            </a:r>
            <a:r>
              <a:rPr lang="zh-CN" altLang="en-US"/>
              <a:t>为自己定义的类，该类由两个</a:t>
            </a:r>
            <a:r>
              <a:rPr lang="en-US" altLang="zh-CN"/>
              <a:t>int</a:t>
            </a:r>
            <a:r>
              <a:rPr lang="zh-CN" altLang="en-US"/>
              <a:t>型私有变量构成，在此处分别代表</a:t>
            </a:r>
            <a:r>
              <a:rPr lang="en-US" altLang="zh-CN"/>
              <a:t>tag_id</a:t>
            </a:r>
            <a:r>
              <a:rPr lang="zh-CN" altLang="en-US"/>
              <a:t>及其数目。</a:t>
            </a:r>
            <a:endParaRPr lang="zh-CN" altLang="en-US"/>
          </a:p>
          <a:p>
            <a:pPr indent="0" fontAlgn="auto">
              <a:lnSpc>
                <a:spcPct val="120000"/>
              </a:lnSpc>
            </a:pPr>
            <a:endParaRPr lang="zh-CN" altLang="en-US"/>
          </a:p>
        </p:txBody>
      </p:sp>
      <p:pic>
        <p:nvPicPr>
          <p:cNvPr id="3" name="图片 2"/>
          <p:cNvPicPr>
            <a:picLocks noChangeAspect="1"/>
          </p:cNvPicPr>
          <p:nvPr/>
        </p:nvPicPr>
        <p:blipFill>
          <a:blip r:embed="rId1"/>
          <a:stretch>
            <a:fillRect/>
          </a:stretch>
        </p:blipFill>
        <p:spPr>
          <a:xfrm>
            <a:off x="9277985" y="438785"/>
            <a:ext cx="1511300" cy="1680210"/>
          </a:xfrm>
          <a:prstGeom prst="rect">
            <a:avLst/>
          </a:prstGeom>
        </p:spPr>
      </p:pic>
      <p:pic>
        <p:nvPicPr>
          <p:cNvPr id="4" name="图片 3"/>
          <p:cNvPicPr>
            <a:picLocks noChangeAspect="1"/>
          </p:cNvPicPr>
          <p:nvPr/>
        </p:nvPicPr>
        <p:blipFill>
          <a:blip r:embed="rId2"/>
          <a:stretch>
            <a:fillRect/>
          </a:stretch>
        </p:blipFill>
        <p:spPr>
          <a:xfrm>
            <a:off x="645795" y="2581910"/>
            <a:ext cx="7897495" cy="454025"/>
          </a:xfrm>
          <a:prstGeom prst="rect">
            <a:avLst/>
          </a:prstGeom>
        </p:spPr>
      </p:pic>
    </p:spTree>
    <p:custDataLst>
      <p:tags r:id="rId3"/>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58800" y="979805"/>
            <a:ext cx="11290935" cy="6069965"/>
          </a:xfrm>
          <a:prstGeom prst="rect">
            <a:avLst/>
          </a:prstGeom>
          <a:noFill/>
        </p:spPr>
        <p:txBody>
          <a:bodyPr wrap="square" rtlCol="0">
            <a:spAutoFit/>
          </a:bodyPr>
          <a:p>
            <a:pPr indent="0" fontAlgn="auto">
              <a:lnSpc>
                <a:spcPct val="120000"/>
              </a:lnSpc>
            </a:pPr>
            <a:r>
              <a:rPr lang="en-US" altLang="zh-CN" b="1">
                <a:sym typeface="+mn-ea"/>
              </a:rPr>
              <a:t>TSMapper</a:t>
            </a:r>
            <a:r>
              <a:rPr lang="en-US" altLang="zh-CN">
                <a:sym typeface="+mn-ea"/>
              </a:rPr>
              <a:t> </a:t>
            </a:r>
            <a:r>
              <a:rPr lang="zh-CN" altLang="en-US">
                <a:sym typeface="+mn-ea"/>
              </a:rPr>
              <a:t>的</a:t>
            </a:r>
            <a:r>
              <a:rPr lang="en-US" altLang="zh-CN">
                <a:sym typeface="+mn-ea"/>
              </a:rPr>
              <a:t>map </a:t>
            </a:r>
            <a:r>
              <a:rPr lang="zh-CN" altLang="en-US">
                <a:sym typeface="+mn-ea"/>
              </a:rPr>
              <a:t>函数输入的键为</a:t>
            </a:r>
            <a:r>
              <a:rPr lang="en-US" altLang="zh-CN">
                <a:sym typeface="+mn-ea"/>
              </a:rPr>
              <a:t> book_pair </a:t>
            </a:r>
            <a:r>
              <a:rPr lang="zh-CN" altLang="en-US">
                <a:sym typeface="+mn-ea"/>
              </a:rPr>
              <a:t>及其出现次数形式的字符串，形如</a:t>
            </a:r>
            <a:r>
              <a:rPr lang="en-US" altLang="zh-CN">
                <a:sym typeface="+mn-ea"/>
              </a:rPr>
              <a:t>book_id0,book_id1    cnt</a:t>
            </a:r>
            <a:r>
              <a:rPr lang="zh-CN" altLang="en-US">
                <a:sym typeface="+mn-ea"/>
              </a:rPr>
              <a:t>。对每一个输入的</a:t>
            </a:r>
            <a:r>
              <a:rPr lang="en-US" altLang="zh-CN">
                <a:sym typeface="+mn-ea"/>
              </a:rPr>
              <a:t>book_pair </a:t>
            </a:r>
            <a:r>
              <a:rPr lang="zh-CN" altLang="en-US">
                <a:sym typeface="+mn-ea"/>
              </a:rPr>
              <a:t>计算它们的</a:t>
            </a:r>
            <a:r>
              <a:rPr lang="en-US" altLang="zh-CN" b="1">
                <a:sym typeface="+mn-ea"/>
              </a:rPr>
              <a:t>tags</a:t>
            </a:r>
            <a:r>
              <a:rPr lang="zh-CN" altLang="en-US" b="1">
                <a:sym typeface="+mn-ea"/>
              </a:rPr>
              <a:t>相似度：它们重合</a:t>
            </a:r>
            <a:r>
              <a:rPr lang="en-US" altLang="zh-CN" b="1">
                <a:sym typeface="+mn-ea"/>
              </a:rPr>
              <a:t>tag</a:t>
            </a:r>
            <a:r>
              <a:rPr lang="zh-CN" altLang="en-US" b="1">
                <a:sym typeface="+mn-ea"/>
              </a:rPr>
              <a:t>的所有数目</a:t>
            </a:r>
            <a:r>
              <a:rPr lang="en-US" altLang="zh-CN" b="1">
                <a:sym typeface="+mn-ea"/>
              </a:rPr>
              <a:t>/</a:t>
            </a:r>
            <a:r>
              <a:rPr lang="zh-CN" altLang="en-US" b="1">
                <a:sym typeface="+mn-ea"/>
              </a:rPr>
              <a:t>它们所有</a:t>
            </a:r>
            <a:r>
              <a:rPr lang="en-US" altLang="zh-CN" b="1">
                <a:sym typeface="+mn-ea"/>
              </a:rPr>
              <a:t>tag</a:t>
            </a:r>
            <a:r>
              <a:rPr lang="zh-CN" altLang="en-US" b="1">
                <a:sym typeface="+mn-ea"/>
              </a:rPr>
              <a:t>的数量</a:t>
            </a:r>
            <a:r>
              <a:rPr lang="zh-CN" altLang="en-US">
                <a:sym typeface="+mn-ea"/>
              </a:rPr>
              <a:t>（重复的</a:t>
            </a:r>
            <a:r>
              <a:rPr lang="en-US" altLang="zh-CN">
                <a:sym typeface="+mn-ea"/>
              </a:rPr>
              <a:t>tag</a:t>
            </a:r>
            <a:r>
              <a:rPr lang="zh-CN" altLang="en-US">
                <a:sym typeface="+mn-ea"/>
              </a:rPr>
              <a:t>数目都计入，例如</a:t>
            </a:r>
            <a:r>
              <a:rPr lang="en-US" altLang="zh-CN">
                <a:sym typeface="+mn-ea"/>
              </a:rPr>
              <a:t>book1</a:t>
            </a:r>
            <a:r>
              <a:rPr lang="zh-CN" altLang="en-US">
                <a:sym typeface="+mn-ea"/>
              </a:rPr>
              <a:t>有</a:t>
            </a:r>
            <a:r>
              <a:rPr lang="en-US" altLang="zh-CN">
                <a:sym typeface="+mn-ea"/>
              </a:rPr>
              <a:t>10</a:t>
            </a:r>
            <a:r>
              <a:rPr lang="zh-CN" altLang="en-US">
                <a:sym typeface="+mn-ea"/>
              </a:rPr>
              <a:t>个</a:t>
            </a:r>
            <a:r>
              <a:rPr lang="en-US" altLang="zh-CN">
                <a:sym typeface="+mn-ea"/>
              </a:rPr>
              <a:t>tag A</a:t>
            </a:r>
            <a:r>
              <a:rPr lang="zh-CN" altLang="en-US">
                <a:sym typeface="+mn-ea"/>
              </a:rPr>
              <a:t>，</a:t>
            </a:r>
            <a:r>
              <a:rPr lang="en-US" altLang="zh-CN">
                <a:sym typeface="+mn-ea"/>
              </a:rPr>
              <a:t>10</a:t>
            </a:r>
            <a:r>
              <a:rPr lang="zh-CN" altLang="en-US">
                <a:sym typeface="+mn-ea"/>
              </a:rPr>
              <a:t>个</a:t>
            </a:r>
            <a:r>
              <a:rPr lang="en-US" altLang="zh-CN">
                <a:sym typeface="+mn-ea"/>
              </a:rPr>
              <a:t>tag B</a:t>
            </a:r>
            <a:r>
              <a:rPr lang="zh-CN" altLang="en-US">
                <a:sym typeface="+mn-ea"/>
              </a:rPr>
              <a:t>，</a:t>
            </a:r>
            <a:r>
              <a:rPr lang="en-US" altLang="zh-CN">
                <a:sym typeface="+mn-ea"/>
              </a:rPr>
              <a:t>book2</a:t>
            </a:r>
            <a:r>
              <a:rPr lang="zh-CN" altLang="en-US">
                <a:sym typeface="+mn-ea"/>
              </a:rPr>
              <a:t>有</a:t>
            </a:r>
            <a:r>
              <a:rPr lang="en-US" altLang="zh-CN">
                <a:sym typeface="+mn-ea"/>
              </a:rPr>
              <a:t>5</a:t>
            </a:r>
            <a:r>
              <a:rPr lang="zh-CN" altLang="en-US">
                <a:sym typeface="+mn-ea"/>
              </a:rPr>
              <a:t>个</a:t>
            </a:r>
            <a:r>
              <a:rPr lang="en-US" altLang="zh-CN">
                <a:sym typeface="+mn-ea"/>
              </a:rPr>
              <a:t>tag A</a:t>
            </a:r>
            <a:r>
              <a:rPr lang="zh-CN" altLang="en-US">
                <a:sym typeface="+mn-ea"/>
              </a:rPr>
              <a:t>，</a:t>
            </a:r>
            <a:r>
              <a:rPr lang="en-US" altLang="zh-CN">
                <a:sym typeface="+mn-ea"/>
              </a:rPr>
              <a:t>25</a:t>
            </a:r>
            <a:r>
              <a:rPr lang="zh-CN" altLang="en-US">
                <a:sym typeface="+mn-ea"/>
              </a:rPr>
              <a:t>个</a:t>
            </a:r>
            <a:r>
              <a:rPr lang="en-US" altLang="zh-CN">
                <a:sym typeface="+mn-ea"/>
              </a:rPr>
              <a:t>tag C,</a:t>
            </a:r>
            <a:r>
              <a:rPr lang="zh-CN" altLang="en-US">
                <a:sym typeface="+mn-ea"/>
              </a:rPr>
              <a:t>它们的相似度就是（</a:t>
            </a:r>
            <a:r>
              <a:rPr lang="en-US" altLang="zh-CN">
                <a:sym typeface="+mn-ea"/>
              </a:rPr>
              <a:t>10+5</a:t>
            </a:r>
            <a:r>
              <a:rPr lang="zh-CN" altLang="en-US">
                <a:sym typeface="+mn-ea"/>
              </a:rPr>
              <a:t>）</a:t>
            </a:r>
            <a:r>
              <a:rPr lang="en-US" altLang="zh-CN">
                <a:sym typeface="+mn-ea"/>
              </a:rPr>
              <a:t>/</a:t>
            </a:r>
            <a:r>
              <a:rPr lang="zh-CN" altLang="en-US">
                <a:sym typeface="+mn-ea"/>
              </a:rPr>
              <a:t>（</a:t>
            </a:r>
            <a:r>
              <a:rPr lang="en-US" altLang="zh-CN">
                <a:sym typeface="+mn-ea"/>
              </a:rPr>
              <a:t>10+10+5+25</a:t>
            </a:r>
            <a:r>
              <a:rPr lang="zh-CN" altLang="en-US">
                <a:sym typeface="+mn-ea"/>
              </a:rPr>
              <a:t>）</a:t>
            </a:r>
            <a:r>
              <a:rPr lang="en-US" altLang="zh-CN">
                <a:sym typeface="+mn-ea"/>
              </a:rPr>
              <a:t>=30%</a:t>
            </a:r>
            <a:r>
              <a:rPr lang="zh-CN" altLang="en-US">
                <a:sym typeface="+mn-ea"/>
              </a:rPr>
              <a:t>）。</a:t>
            </a:r>
            <a:endParaRPr lang="zh-CN" altLang="en-US">
              <a:sym typeface="+mn-ea"/>
            </a:endParaRPr>
          </a:p>
          <a:p>
            <a:pPr indent="0" fontAlgn="auto">
              <a:lnSpc>
                <a:spcPct val="120000"/>
              </a:lnSpc>
            </a:pPr>
            <a:r>
              <a:rPr lang="zh-CN" altLang="en-US">
                <a:sym typeface="+mn-ea"/>
              </a:rPr>
              <a:t>之所以这么处理是因为不同的书即使拥有相同的</a:t>
            </a:r>
            <a:r>
              <a:rPr lang="en-US" altLang="zh-CN">
                <a:sym typeface="+mn-ea"/>
              </a:rPr>
              <a:t>tag</a:t>
            </a:r>
            <a:r>
              <a:rPr lang="zh-CN" altLang="en-US">
                <a:sym typeface="+mn-ea"/>
              </a:rPr>
              <a:t>，每种</a:t>
            </a:r>
            <a:r>
              <a:rPr lang="en-US" altLang="zh-CN">
                <a:sym typeface="+mn-ea"/>
              </a:rPr>
              <a:t>tag</a:t>
            </a:r>
            <a:r>
              <a:rPr lang="zh-CN" altLang="en-US">
                <a:sym typeface="+mn-ea"/>
              </a:rPr>
              <a:t>数目占总</a:t>
            </a:r>
            <a:r>
              <a:rPr lang="en-US" altLang="zh-CN">
                <a:sym typeface="+mn-ea"/>
              </a:rPr>
              <a:t>tag</a:t>
            </a:r>
            <a:r>
              <a:rPr lang="zh-CN" altLang="en-US">
                <a:sym typeface="+mn-ea"/>
              </a:rPr>
              <a:t>数量的比值也不一定相同，表明这本书的某些特征更突出</a:t>
            </a:r>
            <a:r>
              <a:rPr lang="en-US" altLang="zh-CN">
                <a:sym typeface="+mn-ea"/>
              </a:rPr>
              <a:t>/</a:t>
            </a:r>
            <a:r>
              <a:rPr lang="zh-CN" altLang="en-US">
                <a:sym typeface="+mn-ea"/>
              </a:rPr>
              <a:t>更不明显，从而展现出这两本书在种类上的区别；</a:t>
            </a:r>
            <a:endParaRPr lang="zh-CN" altLang="en-US">
              <a:sym typeface="+mn-ea"/>
            </a:endParaRPr>
          </a:p>
          <a:p>
            <a:pPr indent="0" fontAlgn="auto">
              <a:lnSpc>
                <a:spcPct val="120000"/>
              </a:lnSpc>
            </a:pPr>
            <a:r>
              <a:rPr lang="zh-CN" altLang="en-US">
                <a:sym typeface="+mn-ea"/>
              </a:rPr>
              <a:t>同时我们不希望一本书的热度（热度高的书评论数量多的书）影响我们对相似度的判断，如果采用严格的交集</a:t>
            </a:r>
            <a:r>
              <a:rPr lang="en-US" altLang="zh-CN">
                <a:sym typeface="+mn-ea"/>
              </a:rPr>
              <a:t>/</a:t>
            </a:r>
            <a:r>
              <a:rPr lang="zh-CN" altLang="en-US">
                <a:sym typeface="+mn-ea"/>
              </a:rPr>
              <a:t>并集（上述例子中交集为</a:t>
            </a:r>
            <a:r>
              <a:rPr lang="en-US" altLang="zh-CN">
                <a:sym typeface="+mn-ea"/>
              </a:rPr>
              <a:t>5</a:t>
            </a:r>
            <a:r>
              <a:rPr lang="zh-CN" altLang="en-US">
                <a:sym typeface="+mn-ea"/>
              </a:rPr>
              <a:t>，并集为</a:t>
            </a:r>
            <a:r>
              <a:rPr lang="en-US" altLang="zh-CN">
                <a:sym typeface="+mn-ea"/>
              </a:rPr>
              <a:t>45</a:t>
            </a:r>
            <a:r>
              <a:rPr lang="zh-CN" altLang="en-US">
                <a:sym typeface="+mn-ea"/>
              </a:rPr>
              <a:t>）可能会导致十分相似但是热度有差异的两本书相似度</a:t>
            </a:r>
            <a:r>
              <a:rPr lang="zh-CN" altLang="en-US">
                <a:sym typeface="+mn-ea"/>
              </a:rPr>
              <a:t>下降，例如一本书有</a:t>
            </a:r>
            <a:r>
              <a:rPr lang="en-US" altLang="zh-CN">
                <a:sym typeface="+mn-ea"/>
              </a:rPr>
              <a:t>100</a:t>
            </a:r>
            <a:r>
              <a:rPr lang="zh-CN" altLang="en-US">
                <a:sym typeface="+mn-ea"/>
              </a:rPr>
              <a:t>个</a:t>
            </a:r>
            <a:r>
              <a:rPr lang="en-US" altLang="zh-CN">
                <a:sym typeface="+mn-ea"/>
              </a:rPr>
              <a:t>tag A</a:t>
            </a:r>
            <a:r>
              <a:rPr lang="zh-CN" altLang="en-US">
                <a:sym typeface="+mn-ea"/>
              </a:rPr>
              <a:t>，另一本书只有</a:t>
            </a:r>
            <a:r>
              <a:rPr lang="en-US" altLang="zh-CN">
                <a:sym typeface="+mn-ea"/>
              </a:rPr>
              <a:t>1</a:t>
            </a:r>
            <a:r>
              <a:rPr lang="zh-CN" altLang="en-US">
                <a:sym typeface="+mn-ea"/>
              </a:rPr>
              <a:t>个</a:t>
            </a:r>
            <a:r>
              <a:rPr lang="en-US" altLang="zh-CN">
                <a:sym typeface="+mn-ea"/>
              </a:rPr>
              <a:t>tag A</a:t>
            </a:r>
            <a:r>
              <a:rPr lang="zh-CN" altLang="en-US">
                <a:sym typeface="+mn-ea"/>
              </a:rPr>
              <a:t>，导致相似度计算偏离过大。具体实现的时候采用一个</a:t>
            </a:r>
            <a:r>
              <a:rPr lang="en-US" altLang="zh-CN">
                <a:sym typeface="+mn-ea"/>
              </a:rPr>
              <a:t>map</a:t>
            </a:r>
            <a:r>
              <a:rPr lang="zh-CN" altLang="en-US">
                <a:sym typeface="+mn-ea"/>
              </a:rPr>
              <a:t>先记录第一本书的所有</a:t>
            </a:r>
            <a:r>
              <a:rPr lang="en-US" altLang="zh-CN">
                <a:sym typeface="+mn-ea"/>
              </a:rPr>
              <a:t>tag</a:t>
            </a:r>
            <a:r>
              <a:rPr lang="zh-CN" altLang="en-US">
                <a:sym typeface="+mn-ea"/>
              </a:rPr>
              <a:t>及其数目，然后以第二本书的</a:t>
            </a:r>
            <a:r>
              <a:rPr lang="en-US" altLang="zh-CN">
                <a:sym typeface="+mn-ea"/>
              </a:rPr>
              <a:t>tag</a:t>
            </a:r>
            <a:r>
              <a:rPr lang="zh-CN" altLang="en-US">
                <a:sym typeface="+mn-ea"/>
              </a:rPr>
              <a:t>为键查询</a:t>
            </a:r>
            <a:r>
              <a:rPr lang="en-US" altLang="zh-CN">
                <a:sym typeface="+mn-ea"/>
              </a:rPr>
              <a:t>map</a:t>
            </a:r>
            <a:r>
              <a:rPr lang="zh-CN" altLang="en-US">
                <a:sym typeface="+mn-ea"/>
              </a:rPr>
              <a:t>，若</a:t>
            </a:r>
            <a:r>
              <a:rPr lang="en-US" altLang="zh-CN">
                <a:sym typeface="+mn-ea"/>
              </a:rPr>
              <a:t>map</a:t>
            </a:r>
            <a:r>
              <a:rPr lang="zh-CN" altLang="en-US">
                <a:sym typeface="+mn-ea"/>
              </a:rPr>
              <a:t>中一有该键的记录则说明该</a:t>
            </a:r>
            <a:r>
              <a:rPr lang="en-US" altLang="zh-CN">
                <a:sym typeface="+mn-ea"/>
              </a:rPr>
              <a:t>tag</a:t>
            </a:r>
            <a:r>
              <a:rPr lang="zh-CN" altLang="en-US">
                <a:sym typeface="+mn-ea"/>
              </a:rPr>
              <a:t>重合。这个</a:t>
            </a:r>
            <a:r>
              <a:rPr lang="en-US" altLang="zh-CN">
                <a:sym typeface="+mn-ea"/>
              </a:rPr>
              <a:t>mapper</a:t>
            </a:r>
            <a:r>
              <a:rPr lang="zh-CN" altLang="en-US">
                <a:sym typeface="+mn-ea"/>
              </a:rPr>
              <a:t>的输出是键为</a:t>
            </a:r>
            <a:r>
              <a:rPr lang="en-US" altLang="zh-CN">
                <a:sym typeface="+mn-ea"/>
              </a:rPr>
              <a:t>Text</a:t>
            </a:r>
            <a:r>
              <a:rPr lang="zh-CN" altLang="en-US">
                <a:sym typeface="+mn-ea"/>
              </a:rPr>
              <a:t>形式表示</a:t>
            </a:r>
            <a:r>
              <a:rPr lang="en-US" altLang="zh-CN">
                <a:sym typeface="+mn-ea"/>
              </a:rPr>
              <a:t>Book_Pair</a:t>
            </a:r>
            <a:r>
              <a:rPr lang="zh-CN" altLang="en-US">
                <a:sym typeface="+mn-ea"/>
              </a:rPr>
              <a:t>，值为</a:t>
            </a:r>
            <a:r>
              <a:rPr lang="en-US" altLang="zh-CN">
                <a:sym typeface="+mn-ea"/>
              </a:rPr>
              <a:t>FloatWritable</a:t>
            </a:r>
            <a:r>
              <a:rPr lang="zh-CN" altLang="en-US">
                <a:sym typeface="+mn-ea"/>
              </a:rPr>
              <a:t>形式表示</a:t>
            </a:r>
            <a:r>
              <a:rPr lang="en-US" altLang="zh-CN">
                <a:sym typeface="+mn-ea"/>
              </a:rPr>
              <a:t>tags</a:t>
            </a:r>
            <a:r>
              <a:rPr lang="zh-CN" altLang="en-US">
                <a:sym typeface="+mn-ea"/>
              </a:rPr>
              <a:t>相似度。</a:t>
            </a:r>
            <a:endParaRPr lang="zh-CN" altLang="en-US">
              <a:sym typeface="+mn-ea"/>
            </a:endParaRPr>
          </a:p>
          <a:p>
            <a:pPr indent="0" fontAlgn="auto">
              <a:lnSpc>
                <a:spcPct val="120000"/>
              </a:lnSpc>
            </a:pPr>
            <a:endParaRPr lang="zh-CN" altLang="en-US"/>
          </a:p>
          <a:p>
            <a:pPr indent="0" fontAlgn="auto">
              <a:lnSpc>
                <a:spcPct val="120000"/>
              </a:lnSpc>
            </a:pPr>
            <a:r>
              <a:rPr lang="zh-CN" altLang="en-US">
                <a:sym typeface="+mn-ea"/>
              </a:rPr>
              <a:t>另一个</a:t>
            </a:r>
            <a:r>
              <a:rPr lang="en-US" altLang="zh-CN">
                <a:sym typeface="+mn-ea"/>
              </a:rPr>
              <a:t>Mapper(</a:t>
            </a:r>
            <a:r>
              <a:rPr lang="en-US" altLang="zh-CN" b="1">
                <a:sym typeface="+mn-ea"/>
              </a:rPr>
              <a:t>SMapper</a:t>
            </a:r>
            <a:r>
              <a:rPr lang="en-US" altLang="zh-CN">
                <a:sym typeface="+mn-ea"/>
              </a:rPr>
              <a:t>)</a:t>
            </a:r>
            <a:r>
              <a:rPr lang="zh-CN" altLang="en-US">
                <a:sym typeface="+mn-ea"/>
              </a:rPr>
              <a:t>计算了除了</a:t>
            </a:r>
            <a:r>
              <a:rPr lang="en-US" altLang="zh-CN">
                <a:sym typeface="+mn-ea"/>
              </a:rPr>
              <a:t>tags</a:t>
            </a:r>
            <a:r>
              <a:rPr lang="zh-CN" altLang="en-US">
                <a:sym typeface="+mn-ea"/>
              </a:rPr>
              <a:t>相似度之外其他相似度的总和。从</a:t>
            </a:r>
            <a:r>
              <a:rPr lang="en-US" altLang="zh-CN">
                <a:sym typeface="+mn-ea"/>
              </a:rPr>
              <a:t>cahcedfiles</a:t>
            </a:r>
            <a:r>
              <a:rPr lang="zh-CN" altLang="en-US">
                <a:sym typeface="+mn-ea"/>
              </a:rPr>
              <a:t>中读取</a:t>
            </a:r>
            <a:r>
              <a:rPr lang="en-US" altLang="zh-CN">
                <a:sym typeface="+mn-ea"/>
              </a:rPr>
              <a:t>books_simplified</a:t>
            </a:r>
            <a:r>
              <a:rPr lang="zh-CN" altLang="en-US">
                <a:sym typeface="+mn-ea"/>
              </a:rPr>
              <a:t>中的信息并在</a:t>
            </a:r>
            <a:r>
              <a:rPr lang="en-US" altLang="zh-CN">
                <a:sym typeface="+mn-ea"/>
              </a:rPr>
              <a:t>setup</a:t>
            </a:r>
            <a:r>
              <a:rPr lang="zh-CN" altLang="en-US">
                <a:sym typeface="+mn-ea"/>
              </a:rPr>
              <a:t>方法中记录下来，通过输入的</a:t>
            </a:r>
            <a:r>
              <a:rPr lang="en-US" altLang="zh-CN">
                <a:sym typeface="+mn-ea"/>
              </a:rPr>
              <a:t>book_id</a:t>
            </a:r>
            <a:r>
              <a:rPr lang="zh-CN" altLang="en-US">
                <a:sym typeface="+mn-ea"/>
              </a:rPr>
              <a:t>可以找到相应的信息（作者，出版年份）。共现次数在输入的值中给出，总的用户数在</a:t>
            </a:r>
            <a:r>
              <a:rPr lang="en-US" altLang="zh-CN">
                <a:sym typeface="+mn-ea"/>
              </a:rPr>
              <a:t>T2_User_Cnt</a:t>
            </a:r>
            <a:r>
              <a:rPr lang="zh-CN" altLang="en-US">
                <a:sym typeface="+mn-ea"/>
              </a:rPr>
              <a:t>中给出，</a:t>
            </a:r>
            <a:r>
              <a:rPr lang="en-US" altLang="zh-CN">
                <a:sym typeface="+mn-ea"/>
              </a:rPr>
              <a:t>authors</a:t>
            </a:r>
            <a:r>
              <a:rPr lang="zh-CN" altLang="en-US">
                <a:sym typeface="+mn-ea"/>
              </a:rPr>
              <a:t>相似度计算方法与</a:t>
            </a:r>
            <a:r>
              <a:rPr lang="en-US" altLang="zh-CN">
                <a:sym typeface="+mn-ea"/>
              </a:rPr>
              <a:t>tags</a:t>
            </a:r>
            <a:r>
              <a:rPr lang="zh-CN" altLang="en-US">
                <a:sym typeface="+mn-ea"/>
              </a:rPr>
              <a:t>类似，不过一个</a:t>
            </a:r>
            <a:r>
              <a:rPr lang="en-US" altLang="zh-CN">
                <a:sym typeface="+mn-ea"/>
              </a:rPr>
              <a:t>author</a:t>
            </a:r>
            <a:r>
              <a:rPr lang="zh-CN" altLang="en-US">
                <a:sym typeface="+mn-ea"/>
              </a:rPr>
              <a:t>在一本书的记录中只可能出现一次，所以</a:t>
            </a:r>
            <a:r>
              <a:rPr lang="en-US" altLang="zh-CN">
                <a:sym typeface="+mn-ea"/>
              </a:rPr>
              <a:t>author</a:t>
            </a:r>
            <a:r>
              <a:rPr lang="zh-CN" altLang="en-US">
                <a:sym typeface="+mn-ea"/>
              </a:rPr>
              <a:t>不需要记录数目，使用</a:t>
            </a:r>
            <a:r>
              <a:rPr lang="en-US" altLang="zh-CN">
                <a:sym typeface="+mn-ea"/>
              </a:rPr>
              <a:t>map</a:t>
            </a:r>
            <a:r>
              <a:rPr lang="zh-CN" altLang="en-US">
                <a:sym typeface="+mn-ea"/>
              </a:rPr>
              <a:t>记录判断有无这个</a:t>
            </a:r>
            <a:r>
              <a:rPr lang="en-US" altLang="zh-CN">
                <a:sym typeface="+mn-ea"/>
              </a:rPr>
              <a:t>author</a:t>
            </a:r>
            <a:r>
              <a:rPr lang="zh-CN" altLang="en-US">
                <a:sym typeface="+mn-ea"/>
              </a:rPr>
              <a:t>即可。对于</a:t>
            </a:r>
            <a:r>
              <a:rPr lang="en-US" altLang="zh-CN">
                <a:sym typeface="+mn-ea"/>
              </a:rPr>
              <a:t>Years</a:t>
            </a:r>
            <a:r>
              <a:rPr lang="zh-CN" altLang="en-US">
                <a:sym typeface="+mn-ea"/>
              </a:rPr>
              <a:t>相似度，分析数据集数据可知，</a:t>
            </a:r>
            <a:endParaRPr lang="zh-CN" altLang="en-US"/>
          </a:p>
          <a:p>
            <a:pPr indent="0" fontAlgn="auto">
              <a:lnSpc>
                <a:spcPct val="120000"/>
              </a:lnSpc>
            </a:pPr>
            <a:endParaRPr lang="zh-CN" altLang="en-US"/>
          </a:p>
        </p:txBody>
      </p:sp>
    </p:spTree>
    <p:custDataLst>
      <p:tags r:id="rId1"/>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5.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5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5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5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5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10375</Words>
  <Application>WPS 演示</Application>
  <PresentationFormat>宽屏</PresentationFormat>
  <Paragraphs>298</Paragraphs>
  <Slides>33</Slides>
  <Notes>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33</vt:i4>
      </vt:variant>
    </vt:vector>
  </HeadingPairs>
  <TitlesOfParts>
    <vt:vector size="43" baseType="lpstr">
      <vt:lpstr>Arial</vt:lpstr>
      <vt:lpstr>宋体</vt:lpstr>
      <vt:lpstr>Wingdings</vt:lpstr>
      <vt:lpstr>微软雅黑</vt:lpstr>
      <vt:lpstr>Wingdings</vt:lpstr>
      <vt:lpstr>Arial Unicode MS</vt:lpstr>
      <vt:lpstr>Calibri</vt:lpstr>
      <vt:lpstr>等线</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PC</dc:creator>
  <cp:lastModifiedBy>浮岚儿</cp:lastModifiedBy>
  <cp:revision>273</cp:revision>
  <dcterms:created xsi:type="dcterms:W3CDTF">2019-06-19T02:08:00Z</dcterms:created>
  <dcterms:modified xsi:type="dcterms:W3CDTF">2025-06-07T15:24:01Z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2052-12.1.0.21171</vt:lpwstr>
  </property>
  <property fmtid="{D5CDD505-2E9C-101B-9397-08002B2CF9AE}" pid="3" name="ICV">
    <vt:lpwstr>D40367F146444A08B0125D28B118BED1_12</vt:lpwstr>
  </property>
</Properties>
</file>